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</p:sldMasterIdLst>
  <p:notesMasterIdLst>
    <p:notesMasterId r:id="rId62"/>
  </p:notesMasterIdLst>
  <p:handoutMasterIdLst>
    <p:handoutMasterId r:id="rId63"/>
  </p:handoutMasterIdLst>
  <p:sldIdLst>
    <p:sldId id="258" r:id="rId2"/>
    <p:sldId id="519" r:id="rId3"/>
    <p:sldId id="484" r:id="rId4"/>
    <p:sldId id="487" r:id="rId5"/>
    <p:sldId id="486" r:id="rId6"/>
    <p:sldId id="467" r:id="rId7"/>
    <p:sldId id="485" r:id="rId8"/>
    <p:sldId id="483" r:id="rId9"/>
    <p:sldId id="464" r:id="rId10"/>
    <p:sldId id="465" r:id="rId11"/>
    <p:sldId id="466" r:id="rId12"/>
    <p:sldId id="505" r:id="rId13"/>
    <p:sldId id="516" r:id="rId14"/>
    <p:sldId id="491" r:id="rId15"/>
    <p:sldId id="471" r:id="rId16"/>
    <p:sldId id="474" r:id="rId17"/>
    <p:sldId id="515" r:id="rId18"/>
    <p:sldId id="493" r:id="rId19"/>
    <p:sldId id="490" r:id="rId20"/>
    <p:sldId id="475" r:id="rId21"/>
    <p:sldId id="492" r:id="rId22"/>
    <p:sldId id="495" r:id="rId23"/>
    <p:sldId id="496" r:id="rId24"/>
    <p:sldId id="506" r:id="rId25"/>
    <p:sldId id="503" r:id="rId26"/>
    <p:sldId id="502" r:id="rId27"/>
    <p:sldId id="528" r:id="rId28"/>
    <p:sldId id="533" r:id="rId29"/>
    <p:sldId id="529" r:id="rId30"/>
    <p:sldId id="530" r:id="rId31"/>
    <p:sldId id="531" r:id="rId32"/>
    <p:sldId id="532" r:id="rId33"/>
    <p:sldId id="520" r:id="rId34"/>
    <p:sldId id="508" r:id="rId35"/>
    <p:sldId id="509" r:id="rId36"/>
    <p:sldId id="510" r:id="rId37"/>
    <p:sldId id="511" r:id="rId38"/>
    <p:sldId id="521" r:id="rId39"/>
    <p:sldId id="522" r:id="rId40"/>
    <p:sldId id="513" r:id="rId41"/>
    <p:sldId id="514" r:id="rId42"/>
    <p:sldId id="500" r:id="rId43"/>
    <p:sldId id="523" r:id="rId44"/>
    <p:sldId id="524" r:id="rId45"/>
    <p:sldId id="525" r:id="rId46"/>
    <p:sldId id="526" r:id="rId47"/>
    <p:sldId id="527" r:id="rId48"/>
    <p:sldId id="470" r:id="rId49"/>
    <p:sldId id="512" r:id="rId50"/>
    <p:sldId id="497" r:id="rId51"/>
    <p:sldId id="489" r:id="rId52"/>
    <p:sldId id="504" r:id="rId53"/>
    <p:sldId id="498" r:id="rId54"/>
    <p:sldId id="499" r:id="rId55"/>
    <p:sldId id="494" r:id="rId56"/>
    <p:sldId id="501" r:id="rId57"/>
    <p:sldId id="472" r:id="rId58"/>
    <p:sldId id="517" r:id="rId59"/>
    <p:sldId id="478" r:id="rId60"/>
    <p:sldId id="518" r:id="rId61"/>
  </p:sldIdLst>
  <p:sldSz cx="9144000" cy="6858000" type="screen4x3"/>
  <p:notesSz cx="7104063" cy="1023461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0000FF"/>
    <a:srgbClr val="D76D65"/>
    <a:srgbClr val="FF9933"/>
    <a:srgbClr val="9E36BA"/>
    <a:srgbClr val="FF3300"/>
    <a:srgbClr val="F6F6F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 autoAdjust="0"/>
    <p:restoredTop sz="94660" autoAdjust="0"/>
  </p:normalViewPr>
  <p:slideViewPr>
    <p:cSldViewPr>
      <p:cViewPr varScale="1">
        <p:scale>
          <a:sx n="126" d="100"/>
          <a:sy n="126" d="100"/>
        </p:scale>
        <p:origin x="640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1708"/>
    </p:cViewPr>
  </p:sorterViewPr>
  <p:notesViewPr>
    <p:cSldViewPr>
      <p:cViewPr>
        <p:scale>
          <a:sx n="75" d="100"/>
          <a:sy n="75" d="100"/>
        </p:scale>
        <p:origin x="-1404" y="-72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87" tIns="47393" rIns="94787" bIns="47393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돋움체" pitchFamily="49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590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87" tIns="47393" rIns="94787" bIns="47393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돋움체" pitchFamily="49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16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87" tIns="47393" rIns="94787" bIns="47393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돋움체" pitchFamily="49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16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5900" y="9723438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87" tIns="47393" rIns="94787" bIns="47393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돋움체" pitchFamily="49" charset="-127"/>
              </a:defRPr>
            </a:lvl1pPr>
          </a:lstStyle>
          <a:p>
            <a:pPr>
              <a:defRPr/>
            </a:pPr>
            <a:fld id="{08E7E6C9-DF84-412F-9B7E-9C02FD65BB5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915230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4-04-22T03:31:17.252"/>
    </inkml:context>
    <inkml:brush xml:id="br0">
      <inkml:brushProperty name="width" value="0.26667" units="cm"/>
      <inkml:brushProperty name="height" value="0.53333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54 952,'0'0,"-27"-53,27 53,0-26,-26 26,26-27,0 27,0-26,0 26,0-27,0 27,0-26,0-1,0 27,0-26,0-27,0 53,0-26,0-1,0 27,0-26,0 26,0-27,0 27,0-26,0-1,0 27,0-26,26-1,-26 1,0 26,0-27,0 27,27-52,-27 52,0-27,0 27,0-26,0-1,26-26,-26 27,0-1,0 27,0-26,0 26,0-27,0 1,0 26,0-27,0 27,0-26,0 26,0-26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4-04-22T03:36:49.252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4-04-22T03:36:57.364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1825,'0'0,"27"-26,-27-1,26 27,-26 0,27-26,-27 26,26-26,0 26,-26 0,27-27,-1 1,1 26,-27 0,53-27,-53 1,26 26,-26 0,27-27,-27 27,26 0,1-26,-1 26,-26-27,0 27,27-26,-1 26,-26-27,26 27,-26 0,27-26,-1-1,-26 27,27-26,-27 26,26-26,-26 26,27 0,-1-27,-26 1,27 26,-27 0,0-27,26 27,1 0,-27-26,26-1,-26 27,26-26,1 26,-27-27,26 1,-26 26,27 0,-27-27,26 27,1-26,-27 26,26 0,-26-26,27-1,-1 27,-26-26,53 26,-53-27,26 1,-26 26,27-27,-27 27,26 0,1-53,-27 53,26-26,-26 26,27-27,26 1,-53 0,0 26,26 0,1-27,-1-26,1 53,-1-26,-26-1,26 27,-26-26,27 26,-1-27,-26 1,27 26,-27-27,26 27,-26 0,0-26,27 26,-1 0,-26-27,27 1,-27 26,26-26,1 26,-27-27,26 1,-26 26,27-27,-27 27,26-26,0 26,-26-27,27 1,-1 26,1-53,-1 53,1-27,-27 1,26 26,1-27,-27 1,26 26,-26-26,27 26,-1-53,0 26,1 1,-1 26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4-04-22T03:37:04.696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0,'0'0,"0"26,0-26,0 27,0-27,0 26,0 1,0-27,0 26,0-26,0 26,0-26,0 27,0-1,0-26,0 27,0-27,0 26,0-26,0 27,0-1,0-26,0 27,0-27,0 26,0 1,0-1,0-26,0 27,0-1,0-26,0 26,0 1,0-1,0-26,0 27,0-27,0 26,0-26,0 27,0-1,0-26,0 27,0-27,0 26,0 1,0-27,0 26,0-26,0 26,0-26,0 27,0-1,0-26,0 27,0-27,0 26,0 1,0-1,0 1,0-1,0-26,0 27,0-27,0 26,0 0,0-26,0 27,0-27,0 26,0-26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4-04-22T03:31:28.282"/>
    </inkml:context>
    <inkml:brush xml:id="br0">
      <inkml:brushProperty name="width" value="0.26667" units="cm"/>
      <inkml:brushProperty name="height" value="0.53333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266 1007,'0'0,"0"0,0 0,0-27,0 27,0-26,0-1,0 27,0-26,0 26,0-53,0 53,0-26,0 26,0-27,0 27,0-26,0-1,0 1,0-1,0-26,0 27,0 26,0-26,0-1,0 27,0-26,0 26,0-27,0 27,0-26,0-1,0 27,0-26,0 26,0-27,0 1,0 26,0-27,0 27,0-53,0 53,0-26,0 26,0-26,0 26,0-27,0 1,0 26,0-27,0 27,0-26,0-1,0 27,0-26,0 26,0-27,0 1,0-1,0 27,0 0,0 0,0 0,-27 0,1 0,26 0,-27 0,1 0,-1 0,-26 0,27 0,26 0,-26 0,-1 0,27 0,0 0,0 0,0 0,0 27,0-1,0-26,0 27,0-27,0 26,0 1,0-27,0 26,0-26,0 27,0-27,0 26,0 1,0-27,0 26,0-26,0 26,0 1,0-27,27 26,-27-26,0 27,0-1,0-26,0 27,0-27,0 26,0-26,0 27,0-1,26-26,-26 27,0-27,0 0,26 0,-26 0,27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4-04-22T03:31:33.367"/>
    </inkml:context>
    <inkml:brush xml:id="br0">
      <inkml:brushProperty name="width" value="0.26667" units="cm"/>
      <inkml:brushProperty name="height" value="0.53333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25 1243,'0'-26,"0"-1,0 27,0-26,0 26,0-27,0 1,0 0,0-1,0 1,0-1,0 1,0 26,0-27,0 27,0-26,0 26,0-27,0 1,0 26,0-27,0 27,0-26,0 0,0 26,0-27,0 1,0-1,0-26,0 53,0-26,0 26,0-27,0 27,0-26,0-1,0 27,0-26,0 26,0-27,0 1,0 26,0-26,0 26,0-27,0 27,0-26,0-1,0 27,0-26,0 26,0-27,0 1,0 26,0-27,0 27,0-26,0-1,0 1,0-1,0 1,0 0,0 26,0-27,0 1,0 26,0-27,0 27,0-26,-26 26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4-04-22T03:31:41.651"/>
    </inkml:context>
    <inkml:brush xml:id="br0">
      <inkml:brushProperty name="width" value="0.26667" units="cm"/>
      <inkml:brushProperty name="height" value="0.53333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1826 13,'-26'0,"26"0,-27 0,1 0,26 0,-27 0,27 0,-26 0,-1 0,27 0,-26 0,26 0,-27 0,27 0,-26 0,-1 0,27 0,-26 0,26 0,-27 0,1 0,26 0,-26 0,26 0,-27 0,-79 0,80 0,-1 0,27 0,-26 0,26 0,-27 0,1 0,0 0,-1 0,1 0,-1 0,1 0,-1 0,-52 0,52 0,27 0,-26 0,0 0,26 0,-27 0,27 0,-26 0,-1 0,1 0,26 0,-27 0,1 0,-1 0,1 0,-1 0,1 0,-1 0,27 0,-26 0,26 0,-53 26,27-26,26 0,-27 0,1 0,26 0,-27 0,1 0,-1 0,-26 0,27 0,-1 0,1 0,0 0,-27 0,0 0,26 0,1 0,26 0,-27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4-04-22T03:31:50.543"/>
    </inkml:context>
    <inkml:brush xml:id="br0">
      <inkml:brushProperty name="width" value="0.26667" units="cm"/>
      <inkml:brushProperty name="height" value="0.53333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4-04-22T03:36:26.975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581 28,'0'0,"-27"0,27 0,-26 0,26 0,-27 0,27 0,-26 0,-1 0,27 0,-26 0,26 0,-27 0,1 0,26 0,-27 0,27 0,-26 0,26 0,-26 0,-1 0,27 0,-26 0,26 0,-27 0,1-27,26 27,-27 0,27 0,0 27,-26-1,-1-26,27 53,-26-53,26 26,-27-26,27 0,-26 0,0 0,26 27,0-1,0 1,0-27,0 26,0 1,0-27,0 26,0-26,0 27,0-1,0-26,0 27,0-27,0 26,0-26,26 26,-26 1,0-27,26 0,-26 0,27 26,-27-26,26 0,1 0,-27 27,0-27,26 26,-26-26,0 0,27 0,-1 27,-26-27,0 0,0 26,-26-26,26 0,0 27,-27-1,27-26,0 27,0-27,0 26,0 1,-26-27,26 26,-27-26,27 26,0-26,-26 27,26-27,-27 0,1 26,26-26,-26 53,26-53,0 0,0 0,0-26,0-1,0 27,0-26,0-1,0 27,0-26,0 26,0-26,26-1,-26 1,26 26,-26-53,0 53,27-53,-27 0,26 26,-26 27,0-26,0-1,27 1,-27 0,26 26,-26-27,0 27,27-26,-27 26,26 0,-26 0,27 0,-27-27,26 1,1 26,-27 0,26 0,-26-27,26 27,1 0,-27 0,26 0,-26-26,27 26,-27 0,26 0,1 0,-27 0,26 0,-26 0,27 0,-1 0,-26 0,27 0,-27 0,26 0,-26 0,27 0,-1 0,-26 0,-26 0,26 0,-27 0,27 0,-26 0,26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4-04-22T03:36:34.448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1770 53,'0'0,"0"0,-27 0,27 0,-26 0,26 0,-27 0,27 0,-26 0,-1 0,1 0,26 0,-26 0,-1 0,27 0,-26 0,26 0,-53 0,0 0,53 0,-26 0,26 0,-27 0,1 0,26 0,-27 0,27 0,-53 0,53 0,-26 0,26 0,-53 0,53 0,-26 0,26 0,-27 0,27 0,-26 0,-1 0,27 0,-26 0,26 0,-26 0,-1 0,-26 0,27 0,-1 0,1 0,26 0,-26 0,26 0,-27 0,1 0,26 0,-27 0,27 0,-26 0,-1 0,-25 0,25 0,1 0,-1 0,27-26,-26 26,26 0,-27 0,1 0,0 0,26 0,-53-27,53 27,-53 0,0 0,27 0,-1 0,1 0,26 0,-27 0,1 0,-1 0,27 0,-26 0,0 0,-1 0,27 0,-26 0,-1 0,27 0,-26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4-04-22T03:36:41.078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5 1218,'0'-26,"26"-1,-26 27,0-26,0 26,0-27,0 1,0-27,0 53,0-26,0 26,0-27,0 27,0-26,0-1,0 27,0-26,0 26,0-27,0 1,0 26,0-27,0 27,0-26,0 26,0-27,0 1,0 26,0-26,0 26,0-27,0 1,0 26,0-27,0 27,0-26,0 26,0-53,0 26,0 1,0 26,0-27,0 27,0-26,0 26,0-26,0-1,0 27,0-26,0 26,0-27,0 1,0 26,0-27,0-26,0 53,-26-53,26 53,0-26,0 26,0-26,0 26,0-27,0 1,0 26,0-27,0 27,0-26,0-1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4-04-22T03:36:45.524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1,'26'0,"-26"0,27 0,-1 0,1 0,-1 0,27 0,-26 0,-27 0,26 0,0 0,-26 0,27 0,-27 0,26 0,1 0,-27 0,26 0,-26 0,27 0,-27 0,0 0,0 0,0 0,-27 0,27 0,-26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87" tIns="47393" rIns="94787" bIns="47393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590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87" tIns="47393" rIns="94787" bIns="47393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6763"/>
            <a:ext cx="5119687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7738" y="4860925"/>
            <a:ext cx="5208587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87" tIns="47393" rIns="94787" bIns="4739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문자열 유형을 편집하려면 누르십시오</a:t>
            </a:r>
            <a:r>
              <a:rPr lang="en-US" altLang="ko-KR" noProof="0" smtClean="0"/>
              <a:t>.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세째 수준</a:t>
            </a:r>
          </a:p>
          <a:p>
            <a:pPr lvl="3"/>
            <a:r>
              <a:rPr lang="ko-KR" altLang="en-US" noProof="0" smtClean="0"/>
              <a:t>네째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87" tIns="47393" rIns="94787" bIns="47393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5900" y="9723438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87" tIns="47393" rIns="94787" bIns="47393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fld id="{52A70EFC-CC90-439F-BF19-E7CB3D8670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630524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CCF25648-466C-43DC-930C-836BD25DF63B}" type="slidenum">
              <a:rPr lang="en-US" altLang="ko-KR" smtClean="0">
                <a:latin typeface="Times New Roman" pitchFamily="18" charset="0"/>
              </a:rPr>
              <a:pPr eaLnBrk="1" hangingPunct="1"/>
              <a:t>1</a:t>
            </a:fld>
            <a:endParaRPr lang="en-US" altLang="ko-KR" smtClean="0">
              <a:latin typeface="Times New Roman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ko-KR" altLang="en-US" smtClean="0"/>
              <a:t>산업용 보일러의 운전특성을 요약하였다</a:t>
            </a:r>
            <a:r>
              <a:rPr lang="en-US" altLang="ko-KR" smtClean="0"/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2876993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ltGray">
          <a:xfrm>
            <a:off x="0" y="0"/>
            <a:ext cx="9144000" cy="37338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pic>
        <p:nvPicPr>
          <p:cNvPr id="5" name="Picture 9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81750"/>
            <a:ext cx="22764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518" name="Rectangle 94"/>
          <p:cNvSpPr>
            <a:spLocks noGrp="1" noChangeArrowheads="1"/>
          </p:cNvSpPr>
          <p:nvPr>
            <p:ph type="ctrTitle" sz="quarter"/>
          </p:nvPr>
        </p:nvSpPr>
        <p:spPr>
          <a:xfrm>
            <a:off x="468313" y="981075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231519" name="Rectangle 9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 2" pitchFamily="18" charset="2"/>
              <a:buNone/>
              <a:defRPr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Rectangle 96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9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9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049F5B-4937-460F-8C05-EB08B07D58D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37983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9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9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9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CB77F4-ABED-4B94-AE43-0C07E711835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59664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40513" y="260350"/>
            <a:ext cx="2057400" cy="59658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68313" y="260350"/>
            <a:ext cx="6019800" cy="59658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9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9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9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607E8A-92D5-4A06-BC42-8CD1216E688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80800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68313" y="1700213"/>
            <a:ext cx="8229600" cy="4525962"/>
          </a:xfrm>
        </p:spPr>
        <p:txBody>
          <a:bodyPr/>
          <a:lstStyle/>
          <a:p>
            <a:pPr lvl="0"/>
            <a:endParaRPr lang="ko-KR" altLang="en-US" noProof="0" smtClean="0"/>
          </a:p>
        </p:txBody>
      </p:sp>
      <p:sp>
        <p:nvSpPr>
          <p:cNvPr id="4" name="Rectangle 9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9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9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894B51-3C42-40EF-8678-E3BDAF719EA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407563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제목 및 다이어그램 또는 조직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SmartArt 개체 틀 2"/>
          <p:cNvSpPr>
            <a:spLocks noGrp="1"/>
          </p:cNvSpPr>
          <p:nvPr>
            <p:ph type="dgm" idx="1"/>
          </p:nvPr>
        </p:nvSpPr>
        <p:spPr>
          <a:xfrm>
            <a:off x="468313" y="1700213"/>
            <a:ext cx="8229600" cy="4525962"/>
          </a:xfrm>
        </p:spPr>
        <p:txBody>
          <a:bodyPr/>
          <a:lstStyle/>
          <a:p>
            <a:pPr lvl="0"/>
            <a:endParaRPr lang="ko-KR" altLang="en-US" noProof="0" smtClean="0"/>
          </a:p>
        </p:txBody>
      </p:sp>
      <p:sp>
        <p:nvSpPr>
          <p:cNvPr id="4" name="Rectangle 9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9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9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5727A0-C05A-416F-A42E-49468B0E0B6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92997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제목, 텍스트 및 클립 아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68313" y="1700213"/>
            <a:ext cx="4038600" cy="452596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클립 아트 개체 틀 3"/>
          <p:cNvSpPr>
            <a:spLocks noGrp="1"/>
          </p:cNvSpPr>
          <p:nvPr>
            <p:ph type="clipArt" sz="half" idx="2"/>
          </p:nvPr>
        </p:nvSpPr>
        <p:spPr>
          <a:xfrm>
            <a:off x="4659313" y="1700213"/>
            <a:ext cx="4038600" cy="4525962"/>
          </a:xfrm>
        </p:spPr>
        <p:txBody>
          <a:bodyPr/>
          <a:lstStyle/>
          <a:p>
            <a:pPr lvl="0"/>
            <a:endParaRPr lang="ko-KR" altLang="en-US" noProof="0" smtClean="0"/>
          </a:p>
        </p:txBody>
      </p:sp>
      <p:sp>
        <p:nvSpPr>
          <p:cNvPr id="5" name="Rectangle 9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9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9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E949B3-F675-48A7-9DBF-6F76C5E53B8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233848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제목, 내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528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92352E-68F2-469A-8062-65E24FA5230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69087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9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9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9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E60459-CD09-415B-9FA0-87538F8872E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6946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9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9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9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4C819C-2C03-49A4-82A9-A57FD9AF7AF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89166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68313" y="1700213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59313" y="1700213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9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9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9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752AD8-B0CF-4DD9-8BA4-5648DB8D699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33471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9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9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9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56A54C-88AD-4FE5-85F1-4668213EAF9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07870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9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9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9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E3FFCD-E0E4-48A1-AE21-6EB95D8EE63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27930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9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9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12ED18-CCDB-4BB1-931F-7D11333D036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45844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9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9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9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38AFC8-D32E-4EC2-B58A-A3F64521E0A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96393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9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9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9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C30592-0E67-47F4-BDC1-89FA79F5FF6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86143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ChangeArrowheads="1"/>
          </p:cNvSpPr>
          <p:nvPr/>
        </p:nvSpPr>
        <p:spPr bwMode="ltGray">
          <a:xfrm>
            <a:off x="0" y="0"/>
            <a:ext cx="9144000" cy="37338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027" name="Rectangle 94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2603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8" name="Rectangle 9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700213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230496" name="Rectangle 9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30497" name="Rectangle 9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30498" name="Rectangle 9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1B97FF1B-0266-4861-A0C3-84EE439281D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pic>
        <p:nvPicPr>
          <p:cNvPr id="1032" name="Picture 99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81750"/>
            <a:ext cx="22764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  <p:sldLayoutId id="2147483878" r:id="rId12"/>
    <p:sldLayoutId id="2147483879" r:id="rId13"/>
    <p:sldLayoutId id="2147483880" r:id="rId14"/>
    <p:sldLayoutId id="2147483882" r:id="rId15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447675" indent="-447675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 2" pitchFamily="18" charset="2"/>
        <a:buChar char="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889000" indent="-439738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¡"/>
        <a:defRPr kumimoji="1" sz="2800">
          <a:solidFill>
            <a:schemeClr val="tx1"/>
          </a:solidFill>
          <a:latin typeface="+mn-lt"/>
          <a:ea typeface="+mn-ea"/>
        </a:defRPr>
      </a:lvl2pPr>
      <a:lvl3pPr marL="1293813" indent="-403225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 2" pitchFamily="18" charset="2"/>
        <a:buChar char=""/>
        <a:defRPr kumimoji="1" sz="2400">
          <a:solidFill>
            <a:schemeClr val="tx1"/>
          </a:solidFill>
          <a:latin typeface="+mn-lt"/>
          <a:ea typeface="+mn-ea"/>
        </a:defRPr>
      </a:lvl3pPr>
      <a:lvl4pPr marL="1681163" indent="-385763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 2" pitchFamily="18" charset="2"/>
        <a:buChar char=""/>
        <a:defRPr kumimoji="1" sz="2000">
          <a:solidFill>
            <a:schemeClr val="tx1"/>
          </a:solidFill>
          <a:latin typeface="+mn-lt"/>
          <a:ea typeface="+mn-ea"/>
        </a:defRPr>
      </a:lvl4pPr>
      <a:lvl5pPr marL="2070100" indent="-38735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 2" pitchFamily="18" charset="2"/>
        <a:buChar char=""/>
        <a:defRPr kumimoji="1" sz="2000">
          <a:solidFill>
            <a:schemeClr val="tx1"/>
          </a:solidFill>
          <a:latin typeface="+mn-lt"/>
          <a:ea typeface="+mn-ea"/>
        </a:defRPr>
      </a:lvl5pPr>
      <a:lvl6pPr marL="2527300" indent="-38735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 2" pitchFamily="18" charset="2"/>
        <a:buChar char=""/>
        <a:defRPr kumimoji="1" sz="2000">
          <a:solidFill>
            <a:schemeClr val="tx1"/>
          </a:solidFill>
          <a:latin typeface="+mn-lt"/>
          <a:ea typeface="+mn-ea"/>
        </a:defRPr>
      </a:lvl6pPr>
      <a:lvl7pPr marL="2984500" indent="-38735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 2" pitchFamily="18" charset="2"/>
        <a:buChar char=""/>
        <a:defRPr kumimoji="1" sz="2000">
          <a:solidFill>
            <a:schemeClr val="tx1"/>
          </a:solidFill>
          <a:latin typeface="+mn-lt"/>
          <a:ea typeface="+mn-ea"/>
        </a:defRPr>
      </a:lvl7pPr>
      <a:lvl8pPr marL="3441700" indent="-38735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 2" pitchFamily="18" charset="2"/>
        <a:buChar char=""/>
        <a:defRPr kumimoji="1" sz="2000">
          <a:solidFill>
            <a:schemeClr val="tx1"/>
          </a:solidFill>
          <a:latin typeface="+mn-lt"/>
          <a:ea typeface="+mn-ea"/>
        </a:defRPr>
      </a:lvl8pPr>
      <a:lvl9pPr marL="3898900" indent="-38735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 2" pitchFamily="18" charset="2"/>
        <a:buChar char="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13" Type="http://schemas.openxmlformats.org/officeDocument/2006/relationships/customXml" Target="../ink/ink6.xml"/><Relationship Id="rId18" Type="http://schemas.openxmlformats.org/officeDocument/2006/relationships/image" Target="../media/image65.emf"/><Relationship Id="rId26" Type="http://schemas.openxmlformats.org/officeDocument/2006/relationships/image" Target="../media/image69.emf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62.emf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57.png"/><Relationship Id="rId16" Type="http://schemas.openxmlformats.org/officeDocument/2006/relationships/image" Target="../media/image64.emf"/><Relationship Id="rId20" Type="http://schemas.openxmlformats.org/officeDocument/2006/relationships/image" Target="../media/image66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emf"/><Relationship Id="rId11" Type="http://schemas.openxmlformats.org/officeDocument/2006/relationships/customXml" Target="../ink/ink5.xml"/><Relationship Id="rId24" Type="http://schemas.openxmlformats.org/officeDocument/2006/relationships/image" Target="../media/image68.emf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10" Type="http://schemas.openxmlformats.org/officeDocument/2006/relationships/image" Target="../media/image61.emf"/><Relationship Id="rId19" Type="http://schemas.openxmlformats.org/officeDocument/2006/relationships/customXml" Target="../ink/ink9.xml"/><Relationship Id="rId4" Type="http://schemas.openxmlformats.org/officeDocument/2006/relationships/image" Target="../media/image58.emf"/><Relationship Id="rId9" Type="http://schemas.openxmlformats.org/officeDocument/2006/relationships/customXml" Target="../ink/ink4.xml"/><Relationship Id="rId14" Type="http://schemas.openxmlformats.org/officeDocument/2006/relationships/image" Target="../media/image63.emf"/><Relationship Id="rId22" Type="http://schemas.openxmlformats.org/officeDocument/2006/relationships/image" Target="../media/image6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7" Type="http://schemas.openxmlformats.org/officeDocument/2006/relationships/image" Target="../media/image91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eg"/><Relationship Id="rId5" Type="http://schemas.openxmlformats.org/officeDocument/2006/relationships/image" Target="../media/image89.jpeg"/><Relationship Id="rId4" Type="http://schemas.openxmlformats.org/officeDocument/2006/relationships/image" Target="../media/image88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560" y="1628800"/>
            <a:ext cx="7921625" cy="1905000"/>
          </a:xfrm>
        </p:spPr>
        <p:txBody>
          <a:bodyPr/>
          <a:lstStyle/>
          <a:p>
            <a:pPr eaLnBrk="1" hangingPunct="1"/>
            <a:r>
              <a:rPr lang="en-US" altLang="ko-KR" sz="3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Construction</a:t>
            </a:r>
            <a:endParaRPr lang="en-US" altLang="ko-KR" sz="28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1748186" y="3933825"/>
            <a:ext cx="499040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2400" dirty="0" err="1">
                <a:latin typeface="맑은 고딕" pitchFamily="50" charset="-127"/>
                <a:ea typeface="맑은 고딕" pitchFamily="50" charset="-127"/>
              </a:rPr>
              <a:t>Dowon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 SHUN</a:t>
            </a:r>
          </a:p>
          <a:p>
            <a:pPr algn="ctr" eaLnBrk="1" hangingPunct="1"/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  <a:p>
            <a:pPr algn="ctr" eaLnBrk="1" hangingPunct="1"/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Korea Institute of Energy Research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00" name="Text Box 6"/>
          <p:cNvSpPr txBox="1">
            <a:spLocks noChangeArrowheads="1"/>
          </p:cNvSpPr>
          <p:nvPr/>
        </p:nvSpPr>
        <p:spPr bwMode="auto">
          <a:xfrm>
            <a:off x="200240" y="573088"/>
            <a:ext cx="891070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4800" dirty="0">
                <a:latin typeface="맑은 고딕" pitchFamily="50" charset="-127"/>
                <a:ea typeface="맑은 고딕" pitchFamily="50" charset="-127"/>
              </a:rPr>
              <a:t>Circulating Fluidized Bed Boiler</a:t>
            </a:r>
            <a:endParaRPr lang="ko-KR" altLang="en-US" sz="48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배관자재</a:t>
            </a:r>
          </a:p>
        </p:txBody>
      </p:sp>
      <p:pic>
        <p:nvPicPr>
          <p:cNvPr id="12291" name="Picture 3" descr="C:\Documents and Settings\선도원\My Documents\수행사업\2003_2007_대체RDF발전\RDF사진그림\20050224_동명성실\사진 0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743200"/>
            <a:ext cx="3527425" cy="264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 descr="C:\Documents and Settings\선도원\My Documents\수행사업\2003_2007_대체RDF발전\RDF사진그림\20050224_동명성실\사진 041~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743200"/>
            <a:ext cx="35052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Text Box 5"/>
          <p:cNvSpPr txBox="1">
            <a:spLocks noChangeArrowheads="1"/>
          </p:cNvSpPr>
          <p:nvPr/>
        </p:nvSpPr>
        <p:spPr bwMode="auto">
          <a:xfrm>
            <a:off x="6461125" y="5984875"/>
            <a:ext cx="1555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/>
              <a:t>2005.02.24</a:t>
            </a:r>
          </a:p>
        </p:txBody>
      </p:sp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974725" y="5375275"/>
            <a:ext cx="2246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/>
              <a:t>Water wall tubes</a:t>
            </a:r>
          </a:p>
        </p:txBody>
      </p:sp>
      <p:sp>
        <p:nvSpPr>
          <p:cNvPr id="12295" name="Text Box 7"/>
          <p:cNvSpPr txBox="1">
            <a:spLocks noChangeArrowheads="1"/>
          </p:cNvSpPr>
          <p:nvPr/>
        </p:nvSpPr>
        <p:spPr bwMode="auto">
          <a:xfrm>
            <a:off x="4800600" y="5486400"/>
            <a:ext cx="2974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/>
              <a:t>Convection bank tubes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Convection bank wall</a:t>
            </a:r>
            <a:endParaRPr lang="ko-KR" altLang="en-US" smtClean="0"/>
          </a:p>
        </p:txBody>
      </p:sp>
      <p:pic>
        <p:nvPicPr>
          <p:cNvPr id="13315" name="Picture 5" descr="C:\Documents and Settings\선도원\My Documents\수행사업\2003_2007_대체RDF발전\RDF사진그림\20050429_동명곡성\P100006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828800"/>
            <a:ext cx="2728913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Text Box 6"/>
          <p:cNvSpPr txBox="1">
            <a:spLocks noChangeArrowheads="1"/>
          </p:cNvSpPr>
          <p:nvPr/>
        </p:nvSpPr>
        <p:spPr bwMode="auto">
          <a:xfrm>
            <a:off x="5334000" y="5638800"/>
            <a:ext cx="28559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/>
              <a:t>Convection bank wall</a:t>
            </a:r>
          </a:p>
          <a:p>
            <a:pPr eaLnBrk="1" hangingPunct="1"/>
            <a:r>
              <a:rPr lang="en-US" altLang="ko-KR"/>
              <a:t>(Rear)</a:t>
            </a:r>
          </a:p>
        </p:txBody>
      </p:sp>
      <p:pic>
        <p:nvPicPr>
          <p:cNvPr id="13317" name="Picture 7" descr="C:\Documents and Settings\선도원\My Documents\수행사업\2003_2007_대체RDF발전\RDF사진그림\20050429_동명곡성\P10000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828800"/>
            <a:ext cx="2630488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Text Box 8"/>
          <p:cNvSpPr txBox="1">
            <a:spLocks noChangeArrowheads="1"/>
          </p:cNvSpPr>
          <p:nvPr/>
        </p:nvSpPr>
        <p:spPr bwMode="auto">
          <a:xfrm>
            <a:off x="898525" y="5680075"/>
            <a:ext cx="28559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/>
              <a:t>Convection bank wall</a:t>
            </a:r>
          </a:p>
          <a:p>
            <a:pPr eaLnBrk="1" hangingPunct="1"/>
            <a:r>
              <a:rPr lang="en-US" altLang="ko-KR"/>
              <a:t>(Side)</a:t>
            </a:r>
          </a:p>
        </p:txBody>
      </p:sp>
      <p:sp>
        <p:nvSpPr>
          <p:cNvPr id="13319" name="Text Box 9"/>
          <p:cNvSpPr txBox="1">
            <a:spLocks noChangeArrowheads="1"/>
          </p:cNvSpPr>
          <p:nvPr/>
        </p:nvSpPr>
        <p:spPr bwMode="auto">
          <a:xfrm>
            <a:off x="6613525" y="5984875"/>
            <a:ext cx="1555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/>
              <a:t>2005.04.29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Air heater</a:t>
            </a:r>
            <a:endParaRPr lang="ko-KR" altLang="en-US" smtClean="0"/>
          </a:p>
        </p:txBody>
      </p:sp>
      <p:pic>
        <p:nvPicPr>
          <p:cNvPr id="14339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560513"/>
            <a:ext cx="3219450" cy="429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1989138"/>
            <a:ext cx="4306887" cy="323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Bucket elevator</a:t>
            </a:r>
            <a:endParaRPr lang="ko-KR" altLang="en-US" smtClean="0"/>
          </a:p>
        </p:txBody>
      </p:sp>
      <p:pic>
        <p:nvPicPr>
          <p:cNvPr id="15363" name="Picture 8" descr="C:\Documents and Settings\선도원\My Documents\수행사업\2003_2007_대체RDF발전\RDF사진그림\20060509_기현기계Shop제작\bucket_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989138"/>
            <a:ext cx="2971800" cy="237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Bin</a:t>
            </a:r>
            <a:endParaRPr lang="ko-KR" altLang="en-US" smtClean="0"/>
          </a:p>
        </p:txBody>
      </p:sp>
      <p:pic>
        <p:nvPicPr>
          <p:cNvPr id="16387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000250"/>
            <a:ext cx="3781425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2000250"/>
            <a:ext cx="3781425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TextBox 5"/>
          <p:cNvSpPr txBox="1">
            <a:spLocks noChangeArrowheads="1"/>
          </p:cNvSpPr>
          <p:nvPr/>
        </p:nvSpPr>
        <p:spPr bwMode="auto">
          <a:xfrm>
            <a:off x="1908175" y="5300663"/>
            <a:ext cx="11414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b="1"/>
              <a:t>Sand bin</a:t>
            </a:r>
            <a:endParaRPr lang="ko-KR" altLang="en-US" b="1"/>
          </a:p>
        </p:txBody>
      </p:sp>
      <p:sp>
        <p:nvSpPr>
          <p:cNvPr id="16390" name="TextBox 6"/>
          <p:cNvSpPr txBox="1">
            <a:spLocks noChangeArrowheads="1"/>
          </p:cNvSpPr>
          <p:nvPr/>
        </p:nvSpPr>
        <p:spPr bwMode="auto">
          <a:xfrm>
            <a:off x="6156325" y="5300663"/>
            <a:ext cx="1050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b="1"/>
              <a:t>RDF bin</a:t>
            </a:r>
            <a:endParaRPr lang="ko-KR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88913"/>
            <a:ext cx="7772400" cy="1143000"/>
          </a:xfrm>
        </p:spPr>
        <p:txBody>
          <a:bodyPr/>
          <a:lstStyle/>
          <a:p>
            <a:r>
              <a:rPr lang="en-US" altLang="ko-KR" smtClean="0"/>
              <a:t>Ca(OH)2 &amp; A/C bin</a:t>
            </a:r>
            <a:endParaRPr lang="ko-KR" altLang="en-US" smtClean="0"/>
          </a:p>
        </p:txBody>
      </p:sp>
      <p:pic>
        <p:nvPicPr>
          <p:cNvPr id="17411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1700213"/>
            <a:ext cx="5653088" cy="424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241300"/>
            <a:ext cx="7772400" cy="1143000"/>
          </a:xfrm>
        </p:spPr>
        <p:txBody>
          <a:bodyPr/>
          <a:lstStyle/>
          <a:p>
            <a:r>
              <a:rPr lang="en-US" altLang="ko-KR" b="1" smtClean="0"/>
              <a:t>Absorption chamber</a:t>
            </a:r>
            <a:endParaRPr lang="ko-KR" altLang="en-US" b="1" smtClean="0"/>
          </a:p>
        </p:txBody>
      </p:sp>
      <p:pic>
        <p:nvPicPr>
          <p:cNvPr id="18435" name="Picture 3" descr="C:\Documents and Settings\선도원\My Documents\수행사업\2003_2007_대체RDF발전\RDF사진그림\20060509_기현기계Shop제작\흡착탑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71600"/>
            <a:ext cx="2943225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Text Box 5"/>
          <p:cNvSpPr txBox="1">
            <a:spLocks noChangeArrowheads="1"/>
          </p:cNvSpPr>
          <p:nvPr/>
        </p:nvSpPr>
        <p:spPr bwMode="auto">
          <a:xfrm>
            <a:off x="990600" y="3124200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>
                <a:solidFill>
                  <a:schemeClr val="bg1"/>
                </a:solidFill>
              </a:rPr>
              <a:t>흡착탑</a:t>
            </a:r>
          </a:p>
        </p:txBody>
      </p:sp>
      <p:sp>
        <p:nvSpPr>
          <p:cNvPr id="18437" name="Text Box 6"/>
          <p:cNvSpPr txBox="1">
            <a:spLocks noChangeArrowheads="1"/>
          </p:cNvSpPr>
          <p:nvPr/>
        </p:nvSpPr>
        <p:spPr bwMode="auto">
          <a:xfrm>
            <a:off x="5562600" y="3124200"/>
            <a:ext cx="2263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>
                <a:solidFill>
                  <a:schemeClr val="bg1"/>
                </a:solidFill>
              </a:rPr>
              <a:t>Bag filter hopper</a:t>
            </a:r>
          </a:p>
        </p:txBody>
      </p:sp>
      <p:sp>
        <p:nvSpPr>
          <p:cNvPr id="18438" name="Text Box 9"/>
          <p:cNvSpPr txBox="1">
            <a:spLocks noChangeArrowheads="1"/>
          </p:cNvSpPr>
          <p:nvPr/>
        </p:nvSpPr>
        <p:spPr bwMode="auto">
          <a:xfrm>
            <a:off x="990600" y="5530850"/>
            <a:ext cx="2101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>
                <a:solidFill>
                  <a:schemeClr val="bg1"/>
                </a:solidFill>
              </a:rPr>
              <a:t>Bucket elevator</a:t>
            </a:r>
          </a:p>
        </p:txBody>
      </p:sp>
      <p:sp>
        <p:nvSpPr>
          <p:cNvPr id="18439" name="Text Box 11"/>
          <p:cNvSpPr txBox="1">
            <a:spLocks noChangeArrowheads="1"/>
          </p:cNvSpPr>
          <p:nvPr/>
        </p:nvSpPr>
        <p:spPr bwMode="auto">
          <a:xfrm>
            <a:off x="5257800" y="5334000"/>
            <a:ext cx="1039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>
                <a:solidFill>
                  <a:schemeClr val="bg1"/>
                </a:solidFill>
              </a:rPr>
              <a:t>PA</a:t>
            </a:r>
            <a:r>
              <a:rPr lang="en-US" altLang="ko-KR"/>
              <a:t> </a:t>
            </a:r>
            <a:r>
              <a:rPr lang="en-US" altLang="ko-KR">
                <a:solidFill>
                  <a:schemeClr val="bg1"/>
                </a:solidFill>
              </a:rPr>
              <a:t>fan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Bag filter bottom</a:t>
            </a:r>
            <a:endParaRPr lang="ko-KR" altLang="en-US" smtClean="0"/>
          </a:p>
        </p:txBody>
      </p:sp>
      <p:pic>
        <p:nvPicPr>
          <p:cNvPr id="19459" name="Picture 4" descr="C:\Documents and Settings\선도원\My Documents\수행사업\2003_2007_대체RDF발전\RDF사진그림\20060509_기현기계Shop제작\BF_hopp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133600"/>
            <a:ext cx="2971800" cy="226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Bag filter</a:t>
            </a:r>
            <a:endParaRPr lang="ko-KR" altLang="en-US" smtClean="0"/>
          </a:p>
        </p:txBody>
      </p:sp>
      <p:pic>
        <p:nvPicPr>
          <p:cNvPr id="2048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1989138"/>
            <a:ext cx="4237037" cy="306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95" t="50317" r="23453" b="13490"/>
          <a:stretch>
            <a:fillRect/>
          </a:stretch>
        </p:blipFill>
        <p:spPr bwMode="auto">
          <a:xfrm>
            <a:off x="250825" y="1989138"/>
            <a:ext cx="4176713" cy="306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Stack</a:t>
            </a:r>
            <a:endParaRPr lang="ko-KR" altLang="en-US" smtClean="0"/>
          </a:p>
        </p:txBody>
      </p:sp>
      <p:pic>
        <p:nvPicPr>
          <p:cNvPr id="21507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990725"/>
            <a:ext cx="4033838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90725"/>
            <a:ext cx="4321175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Boiler Parts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781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ko-KR" sz="4800" smtClean="0">
                <a:solidFill>
                  <a:schemeClr val="tx1"/>
                </a:solidFill>
              </a:rPr>
              <a:t>Tanks</a:t>
            </a:r>
          </a:p>
        </p:txBody>
      </p:sp>
      <p:pic>
        <p:nvPicPr>
          <p:cNvPr id="22531" name="Picture 4" descr="C:\Documents and Settings\선도원\My Documents\수행사업\2003_2007_대체RDF발전\RDF사진그림\20060509_기현기계Shop제작\feed_w_tan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238" y="1511300"/>
            <a:ext cx="3335337" cy="409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Text Box 5"/>
          <p:cNvSpPr txBox="1">
            <a:spLocks noChangeArrowheads="1"/>
          </p:cNvSpPr>
          <p:nvPr/>
        </p:nvSpPr>
        <p:spPr bwMode="auto">
          <a:xfrm>
            <a:off x="2819400" y="4419600"/>
            <a:ext cx="21288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>
                <a:solidFill>
                  <a:schemeClr val="bg1"/>
                </a:solidFill>
              </a:rPr>
              <a:t>Feed water tank</a:t>
            </a:r>
          </a:p>
        </p:txBody>
      </p:sp>
      <p:pic>
        <p:nvPicPr>
          <p:cNvPr id="22533" name="Picture 7" descr="C:\Documents and Settings\선도원\My Documents\수행사업\2003_2007_대체RDF발전\RDF사진그림\20060509_기현기계Shop제작\oiltan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88" y="1511300"/>
            <a:ext cx="3335337" cy="409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4" name="Rectangle 14"/>
          <p:cNvSpPr>
            <a:spLocks noChangeArrowheads="1"/>
          </p:cNvSpPr>
          <p:nvPr/>
        </p:nvSpPr>
        <p:spPr bwMode="auto">
          <a:xfrm>
            <a:off x="609600" y="15113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ko-KR" altLang="en-US" sz="4200">
              <a:solidFill>
                <a:schemeClr val="tx2"/>
              </a:solidFill>
            </a:endParaRPr>
          </a:p>
        </p:txBody>
      </p:sp>
      <p:sp>
        <p:nvSpPr>
          <p:cNvPr id="22535" name="TextBox 1"/>
          <p:cNvSpPr txBox="1">
            <a:spLocks noChangeArrowheads="1"/>
          </p:cNvSpPr>
          <p:nvPr/>
        </p:nvSpPr>
        <p:spPr bwMode="auto">
          <a:xfrm>
            <a:off x="2195513" y="5713413"/>
            <a:ext cx="8302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3200"/>
              <a:t>Oil </a:t>
            </a:r>
            <a:endParaRPr lang="ko-KR" altLang="en-US" sz="3200"/>
          </a:p>
        </p:txBody>
      </p:sp>
      <p:sp>
        <p:nvSpPr>
          <p:cNvPr id="22536" name="TextBox 2"/>
          <p:cNvSpPr txBox="1">
            <a:spLocks noChangeArrowheads="1"/>
          </p:cNvSpPr>
          <p:nvPr/>
        </p:nvSpPr>
        <p:spPr bwMode="auto">
          <a:xfrm>
            <a:off x="6615113" y="5713413"/>
            <a:ext cx="7191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800"/>
              <a:t>FW</a:t>
            </a:r>
            <a:endParaRPr lang="ko-KR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Condenser</a:t>
            </a:r>
            <a:endParaRPr lang="ko-KR" altLang="en-US" smtClean="0"/>
          </a:p>
        </p:txBody>
      </p:sp>
      <p:pic>
        <p:nvPicPr>
          <p:cNvPr id="23555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65" t="51587" r="2"/>
          <a:stretch>
            <a:fillRect/>
          </a:stretch>
        </p:blipFill>
        <p:spPr bwMode="auto">
          <a:xfrm>
            <a:off x="314325" y="1700213"/>
            <a:ext cx="5502275" cy="281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2622550"/>
            <a:ext cx="5051425" cy="378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Condenser</a:t>
            </a:r>
            <a:r>
              <a:rPr lang="ko-KR" altLang="en-US" smtClean="0"/>
              <a:t> </a:t>
            </a:r>
            <a:r>
              <a:rPr lang="en-US" altLang="ko-KR" smtClean="0"/>
              <a:t>&amp; Tank</a:t>
            </a:r>
            <a:endParaRPr lang="ko-KR" altLang="en-US" smtClean="0"/>
          </a:p>
        </p:txBody>
      </p:sp>
      <p:pic>
        <p:nvPicPr>
          <p:cNvPr id="24579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2087563"/>
            <a:ext cx="3922712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773238"/>
            <a:ext cx="3111500" cy="414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Control room</a:t>
            </a:r>
            <a:endParaRPr lang="ko-KR" altLang="en-US" smtClean="0"/>
          </a:p>
        </p:txBody>
      </p:sp>
      <p:pic>
        <p:nvPicPr>
          <p:cNvPr id="2560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" y="1497013"/>
            <a:ext cx="3489325" cy="465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2217738"/>
            <a:ext cx="4283075" cy="321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Fans</a:t>
            </a:r>
            <a:endParaRPr lang="ko-KR" altLang="en-US" smtClean="0"/>
          </a:p>
        </p:txBody>
      </p:sp>
      <p:pic>
        <p:nvPicPr>
          <p:cNvPr id="26627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0" y="1989138"/>
            <a:ext cx="4319588" cy="324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989138"/>
            <a:ext cx="4260850" cy="324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TextBox 5"/>
          <p:cNvSpPr txBox="1">
            <a:spLocks noChangeArrowheads="1"/>
          </p:cNvSpPr>
          <p:nvPr/>
        </p:nvSpPr>
        <p:spPr bwMode="auto">
          <a:xfrm>
            <a:off x="1763713" y="5516563"/>
            <a:ext cx="5794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400" b="1"/>
              <a:t>PA</a:t>
            </a:r>
            <a:endParaRPr lang="ko-KR" altLang="en-US" sz="2400" b="1"/>
          </a:p>
        </p:txBody>
      </p:sp>
      <p:sp>
        <p:nvSpPr>
          <p:cNvPr id="26630" name="TextBox 6"/>
          <p:cNvSpPr txBox="1">
            <a:spLocks noChangeArrowheads="1"/>
          </p:cNvSpPr>
          <p:nvPr/>
        </p:nvSpPr>
        <p:spPr bwMode="auto">
          <a:xfrm>
            <a:off x="6764338" y="5445125"/>
            <a:ext cx="5778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400" b="1"/>
              <a:t>SA</a:t>
            </a:r>
            <a:endParaRPr lang="ko-KR" altLang="en-US" sz="24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Duct burner (1)</a:t>
            </a:r>
            <a:endParaRPr lang="ko-KR" altLang="en-US" smtClean="0"/>
          </a:p>
        </p:txBody>
      </p:sp>
      <p:pic>
        <p:nvPicPr>
          <p:cNvPr id="27651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89138"/>
            <a:ext cx="4356100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989138"/>
            <a:ext cx="4356100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Duct burner (2)</a:t>
            </a:r>
            <a:endParaRPr lang="ko-KR" altLang="en-US" smtClean="0"/>
          </a:p>
        </p:txBody>
      </p:sp>
      <p:pic>
        <p:nvPicPr>
          <p:cNvPr id="28675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738" y="2014538"/>
            <a:ext cx="4227512" cy="321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016125"/>
            <a:ext cx="4224338" cy="321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/>
              <a:t>연소로 종류별 </a:t>
            </a:r>
            <a:r>
              <a:rPr lang="ko-KR" altLang="en-US" sz="3200" dirty="0" err="1" smtClean="0"/>
              <a:t>위치별</a:t>
            </a:r>
            <a:r>
              <a:rPr lang="ko-KR" altLang="en-US" sz="3200" dirty="0" smtClean="0"/>
              <a:t> 내화재</a:t>
            </a:r>
            <a:r>
              <a:rPr lang="en-US" altLang="ko-KR" sz="3200" dirty="0" smtClean="0"/>
              <a:t/>
            </a:r>
            <a:br>
              <a:rPr lang="en-US" altLang="ko-KR" sz="3200" dirty="0" smtClean="0"/>
            </a:br>
            <a:r>
              <a:rPr lang="en-US" altLang="ko-KR" sz="3200" dirty="0" smtClean="0"/>
              <a:t>(</a:t>
            </a:r>
            <a:r>
              <a:rPr lang="ko-KR" altLang="en-US" sz="3200" dirty="0" smtClean="0"/>
              <a:t>한국내화제품</a:t>
            </a:r>
            <a:r>
              <a:rPr lang="en-US" altLang="ko-KR" sz="3200" dirty="0" smtClean="0"/>
              <a:t>)</a:t>
            </a:r>
            <a:endParaRPr lang="ko-KR" altLang="en-US" sz="3200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412776"/>
            <a:ext cx="5976848" cy="5314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3981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조선내화제품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Combustor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내마모용</a:t>
            </a:r>
            <a:r>
              <a:rPr lang="ko-KR" altLang="en-US" dirty="0" smtClean="0"/>
              <a:t> </a:t>
            </a:r>
            <a:r>
              <a:rPr lang="en-US" altLang="ko-KR" dirty="0" smtClean="0"/>
              <a:t>TPC-HLCC</a:t>
            </a:r>
          </a:p>
          <a:p>
            <a:r>
              <a:rPr lang="en-US" altLang="ko-KR" dirty="0" smtClean="0"/>
              <a:t>Air nozzle : </a:t>
            </a:r>
            <a:r>
              <a:rPr lang="ko-KR" altLang="en-US" dirty="0" err="1" smtClean="0"/>
              <a:t>내마모용</a:t>
            </a:r>
            <a:r>
              <a:rPr lang="en-US" altLang="ko-KR" dirty="0" smtClean="0"/>
              <a:t> INCT-120N </a:t>
            </a:r>
          </a:p>
          <a:p>
            <a:r>
              <a:rPr lang="en-US" altLang="ko-KR" dirty="0" smtClean="0"/>
              <a:t>Hot Cyclone: </a:t>
            </a:r>
            <a:r>
              <a:rPr lang="ko-KR" altLang="en-US" dirty="0" err="1" smtClean="0"/>
              <a:t>내마모</a:t>
            </a:r>
            <a:r>
              <a:rPr lang="en-US" altLang="ko-KR" dirty="0" smtClean="0"/>
              <a:t>; CJ-1, </a:t>
            </a:r>
            <a:r>
              <a:rPr lang="ko-KR" altLang="en-US" dirty="0" smtClean="0"/>
              <a:t>단열벽돌</a:t>
            </a:r>
            <a:r>
              <a:rPr lang="en-US" altLang="ko-KR" dirty="0" smtClean="0"/>
              <a:t> ; B-1</a:t>
            </a:r>
          </a:p>
          <a:p>
            <a:pPr marL="0" indent="0">
              <a:buNone/>
            </a:pPr>
            <a:r>
              <a:rPr lang="ko-KR" altLang="en-US" dirty="0" smtClean="0"/>
              <a:t>     보드타입 단열재</a:t>
            </a:r>
            <a:r>
              <a:rPr lang="en-US" altLang="ko-KR" dirty="0" smtClean="0"/>
              <a:t>;HTD  </a:t>
            </a:r>
          </a:p>
          <a:p>
            <a:r>
              <a:rPr lang="en-US" altLang="ko-KR" dirty="0" err="1" smtClean="0"/>
              <a:t>Loopseal</a:t>
            </a:r>
            <a:r>
              <a:rPr lang="en-US" altLang="ko-KR" dirty="0" smtClean="0"/>
              <a:t> :</a:t>
            </a:r>
            <a:r>
              <a:rPr lang="ko-KR" altLang="en-US" dirty="0"/>
              <a:t> </a:t>
            </a:r>
            <a:r>
              <a:rPr lang="ko-KR" altLang="en-US" dirty="0" err="1"/>
              <a:t>내마모</a:t>
            </a:r>
            <a:r>
              <a:rPr lang="en-US" altLang="ko-KR" dirty="0"/>
              <a:t>; </a:t>
            </a:r>
            <a:r>
              <a:rPr lang="en-US" altLang="ko-KR" dirty="0" smtClean="0"/>
              <a:t>HSC-16H, </a:t>
            </a:r>
            <a:r>
              <a:rPr lang="ko-KR" altLang="en-US" dirty="0"/>
              <a:t>단열벽돌</a:t>
            </a:r>
            <a:r>
              <a:rPr lang="en-US" altLang="ko-KR" dirty="0"/>
              <a:t> ; B-1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45082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229600" cy="720080"/>
          </a:xfrm>
        </p:spPr>
        <p:txBody>
          <a:bodyPr>
            <a:normAutofit fontScale="90000"/>
          </a:bodyPr>
          <a:lstStyle/>
          <a:p>
            <a:r>
              <a:rPr lang="ko-KR" altLang="en-US" dirty="0" err="1" smtClean="0"/>
              <a:t>비정형케스타블</a:t>
            </a:r>
            <a:r>
              <a:rPr lang="en-US" altLang="ko-KR" dirty="0" smtClean="0"/>
              <a:t>(CRETO)</a:t>
            </a:r>
            <a:endParaRPr lang="ko-KR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980728"/>
            <a:ext cx="6408712" cy="5782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1281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Air box</a:t>
            </a:r>
            <a:endParaRPr lang="ko-KR" altLang="en-US" smtClean="0"/>
          </a:p>
        </p:txBody>
      </p:sp>
      <p:pic>
        <p:nvPicPr>
          <p:cNvPr id="5123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276475"/>
            <a:ext cx="4164012" cy="312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1298575"/>
            <a:ext cx="38100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433" y="1600200"/>
            <a:ext cx="5277134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비정형 </a:t>
            </a:r>
            <a:r>
              <a:rPr lang="ko-KR" altLang="en-US" dirty="0" err="1" smtClean="0"/>
              <a:t>케스타블</a:t>
            </a:r>
            <a:r>
              <a:rPr lang="en-US" altLang="ko-KR" dirty="0" smtClean="0"/>
              <a:t>(MOLDIT)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7319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906" y="1461055"/>
            <a:ext cx="6351414" cy="4966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507045" y="188640"/>
            <a:ext cx="8229600" cy="954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정형</a:t>
            </a:r>
            <a:r>
              <a:rPr lang="en-US" altLang="ko-KR" dirty="0" smtClean="0"/>
              <a:t>(</a:t>
            </a:r>
            <a:r>
              <a:rPr lang="ko-KR" altLang="en-US" dirty="0" smtClean="0"/>
              <a:t>벽돌</a:t>
            </a:r>
            <a:r>
              <a:rPr lang="en-US" altLang="ko-KR" dirty="0" smtClean="0"/>
              <a:t>)</a:t>
            </a:r>
            <a:r>
              <a:rPr lang="ko-KR" altLang="en-US" dirty="0" err="1" smtClean="0"/>
              <a:t>케스타블</a:t>
            </a:r>
            <a:r>
              <a:rPr lang="en-US" altLang="ko-KR" dirty="0" smtClean="0"/>
              <a:t>(ML)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70345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/>
          </p:nvPr>
        </p:nvGraphicFramePr>
        <p:xfrm>
          <a:off x="827584" y="1268755"/>
          <a:ext cx="7488836" cy="5217450"/>
        </p:xfrm>
        <a:graphic>
          <a:graphicData uri="http://schemas.openxmlformats.org/drawingml/2006/table">
            <a:tbl>
              <a:tblPr/>
              <a:tblGrid>
                <a:gridCol w="9663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47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47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47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47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47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47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472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472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2472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2289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BRAND NAME 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ADB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HADEX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ADB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89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ITEMS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C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HX-35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HX-35HD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HX-34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HX-34HD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HX-34R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HX-32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HX-32R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HX-ACR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89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Refractoriness(SK)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C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35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35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34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34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34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32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32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33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89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Bulk Density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C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2.25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2.3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2.2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2.25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2.2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2.1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2.1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2.3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289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Apparent 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C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16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16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16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16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16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15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289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Porosity(％)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C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289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Cold Crushing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C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500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600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500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600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500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500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500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600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289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Strength(kg/㎠)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C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579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Refractoriness Under Load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C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1480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1500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1450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1480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1420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1410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1380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406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(2kg/㎠,T</a:t>
                      </a:r>
                      <a:r>
                        <a:rPr lang="en-US" sz="6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℃)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C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289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Permanent Linear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C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1450℃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1450℃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1450℃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1350℃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1350℃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1350℃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289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Change(％)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C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X2hr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X2hr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X2hr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X2hr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X2hr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X2hr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289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(1500℃×2hr)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C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2289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C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-0.2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-0.2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-0.2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2289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Thermal Expansion(％)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C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0.6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0.6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0.5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0.5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0.5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0.5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0.5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0.5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2289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at 1000℃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CE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57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Chemical Compo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C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C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45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47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41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43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41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34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33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35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340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 sition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C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Al</a:t>
                      </a:r>
                      <a:r>
                        <a:rPr lang="en-US" sz="6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r>
                        <a:rPr lang="en-US" sz="6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C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53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51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56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54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56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63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64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62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340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C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SiO</a:t>
                      </a:r>
                      <a:r>
                        <a:rPr lang="en-US" sz="6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C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340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C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Fe</a:t>
                      </a:r>
                      <a:r>
                        <a:rPr lang="en-US" sz="6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</a:t>
                      </a:r>
                      <a:r>
                        <a:rPr lang="en-US" sz="6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 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C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34067">
                <a:tc rowSpan="15" gridSpan="2"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Applications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DCE0"/>
                    </a:solidFill>
                  </a:tcPr>
                </a:tc>
                <a:tc rowSpan="1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*Glass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*Glass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*Glass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*Glass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*Boiler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*Lime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*Lime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*TiO</a:t>
                      </a:r>
                      <a:r>
                        <a:rPr lang="en-US" sz="6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4579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Melting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Melting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Melting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Melting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*Incinerator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Kiln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Kiln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Rotary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2289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Tank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Tank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Tank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Tank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*Lime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*Various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*Various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Kiln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2289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*Carbon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*Non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*Non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*Non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Rotary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Kiln &amp;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Kiln &amp;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2289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Black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Ferrous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Ferrous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Ferrous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Kiln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Furnace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Furnace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2289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Furnace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Metals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Metals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Metals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*Boiler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*Boiler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4579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*Incinerator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Furnace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Furnace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Furnace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4579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*Non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*Blast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*Incinerator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*Blast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2289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Ferrous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Furnace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*Holding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Furnace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2289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Metals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Furnace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*Lime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4579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Furnace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*Checkers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Rotary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24579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*Checkers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Kiln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2289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*Others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2289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12289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4846" marR="4846" marT="484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</a:tbl>
          </a:graphicData>
        </a:graphic>
      </p:graphicFrame>
      <p:sp>
        <p:nvSpPr>
          <p:cNvPr id="5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정형</a:t>
            </a:r>
            <a:r>
              <a:rPr lang="en-US" altLang="ko-KR" dirty="0" smtClean="0"/>
              <a:t>(</a:t>
            </a:r>
            <a:r>
              <a:rPr lang="ko-KR" altLang="en-US" dirty="0" smtClean="0"/>
              <a:t>벽돌</a:t>
            </a:r>
            <a:r>
              <a:rPr lang="en-US" altLang="ko-KR" dirty="0" smtClean="0"/>
              <a:t>)</a:t>
            </a:r>
            <a:r>
              <a:rPr lang="ko-KR" altLang="en-US" dirty="0" err="1" smtClean="0"/>
              <a:t>케스타블</a:t>
            </a:r>
            <a:r>
              <a:rPr lang="en-US" altLang="ko-KR" dirty="0" smtClean="0"/>
              <a:t>(HX)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3507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Erection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259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부지공사</a:t>
            </a:r>
          </a:p>
        </p:txBody>
      </p:sp>
      <p:pic>
        <p:nvPicPr>
          <p:cNvPr id="32771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825" y="1916113"/>
            <a:ext cx="3911600" cy="2952750"/>
          </a:xfrm>
        </p:spPr>
      </p:pic>
      <p:pic>
        <p:nvPicPr>
          <p:cNvPr id="32772" name="내용 개체 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89138"/>
            <a:ext cx="3840163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철골 공사</a:t>
            </a:r>
          </a:p>
        </p:txBody>
      </p:sp>
      <p:pic>
        <p:nvPicPr>
          <p:cNvPr id="33795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349500"/>
            <a:ext cx="4284662" cy="321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2347913"/>
            <a:ext cx="4256087" cy="321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철골공사</a:t>
            </a:r>
          </a:p>
        </p:txBody>
      </p:sp>
      <p:pic>
        <p:nvPicPr>
          <p:cNvPr id="34819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288" y="2189163"/>
            <a:ext cx="4051300" cy="3057525"/>
          </a:xfrm>
        </p:spPr>
      </p:pic>
      <p:pic>
        <p:nvPicPr>
          <p:cNvPr id="34820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2205038"/>
            <a:ext cx="4006850" cy="302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철골공사</a:t>
            </a:r>
          </a:p>
        </p:txBody>
      </p:sp>
      <p:pic>
        <p:nvPicPr>
          <p:cNvPr id="35843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2636838"/>
            <a:ext cx="3840162" cy="289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789113"/>
            <a:ext cx="3470275" cy="459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8313" y="1052513"/>
            <a:ext cx="8229600" cy="5543550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altLang="ko-KR" sz="20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buFontTx/>
              <a:buNone/>
            </a:pP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주요 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ITEM 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설치일정</a:t>
            </a:r>
            <a:endParaRPr lang="ko-KR" altLang="en-US" sz="1800" b="1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eaLnBrk="1" hangingPunct="1">
              <a:buFontTx/>
              <a:buNone/>
            </a:pPr>
            <a:r>
              <a:rPr lang="ko-KR" altLang="en-US" sz="1800" b="1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                  </a:t>
            </a:r>
          </a:p>
          <a:p>
            <a:pPr eaLnBrk="1" hangingPunct="1">
              <a:buFontTx/>
              <a:buNone/>
            </a:pPr>
            <a:endParaRPr lang="ko-KR" altLang="en-US" sz="1800" b="1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eaLnBrk="1" hangingPunct="1">
              <a:buFontTx/>
              <a:buNone/>
            </a:pPr>
            <a:endParaRPr lang="en-US" altLang="ko-KR" sz="1800" b="1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900113" y="1989138"/>
            <a:ext cx="1584325" cy="7175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FFFFFF">
                  <a:gamma/>
                  <a:shade val="46275"/>
                  <a:invGamma/>
                </a:srgbClr>
              </a:gs>
            </a:gsLst>
            <a:lin ang="5400000" scaled="1"/>
          </a:gradFill>
          <a:ln w="28575" cap="sq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  <a:defRPr/>
            </a:pP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UNIT</a:t>
            </a: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2484438" y="1989138"/>
            <a:ext cx="2663825" cy="71755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28575" cap="sq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  <a:defRPr/>
            </a:pP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itchFamily="50" charset="-127"/>
                <a:ea typeface="맑은 고딕" pitchFamily="50" charset="-127"/>
              </a:rPr>
              <a:t>DESCRIPTION</a:t>
            </a:r>
          </a:p>
        </p:txBody>
      </p:sp>
      <p:sp>
        <p:nvSpPr>
          <p:cNvPr id="35846" name="Rectangle 6"/>
          <p:cNvSpPr>
            <a:spLocks noChangeArrowheads="1"/>
          </p:cNvSpPr>
          <p:nvPr/>
        </p:nvSpPr>
        <p:spPr bwMode="auto">
          <a:xfrm>
            <a:off x="5148263" y="1989138"/>
            <a:ext cx="1800225" cy="719137"/>
          </a:xfrm>
          <a:prstGeom prst="rect">
            <a:avLst/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5400000" scaled="1"/>
          </a:gradFill>
          <a:ln w="28575" cap="sq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  <a:defRPr/>
            </a:pP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itchFamily="50" charset="-127"/>
                <a:ea typeface="맑은 고딕" pitchFamily="50" charset="-127"/>
              </a:rPr>
              <a:t>설치 예정 일자</a:t>
            </a:r>
          </a:p>
        </p:txBody>
      </p:sp>
      <p:sp>
        <p:nvSpPr>
          <p:cNvPr id="35847" name="Rectangle 7"/>
          <p:cNvSpPr>
            <a:spLocks noChangeArrowheads="1"/>
          </p:cNvSpPr>
          <p:nvPr/>
        </p:nvSpPr>
        <p:spPr bwMode="auto">
          <a:xfrm>
            <a:off x="6948488" y="1989138"/>
            <a:ext cx="1368425" cy="719137"/>
          </a:xfrm>
          <a:prstGeom prst="rect">
            <a:avLst/>
          </a:prstGeom>
          <a:gradFill rotWithShape="1">
            <a:gsLst>
              <a:gs pos="0">
                <a:srgbClr val="33CCCC"/>
              </a:gs>
              <a:gs pos="100000">
                <a:srgbClr val="33CCCC">
                  <a:gamma/>
                  <a:shade val="46275"/>
                  <a:invGamma/>
                </a:srgbClr>
              </a:gs>
            </a:gsLst>
            <a:lin ang="5400000" scaled="1"/>
          </a:gradFill>
          <a:ln w="28575" cap="sq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  <a:defRPr/>
            </a:pP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itchFamily="50" charset="-127"/>
                <a:ea typeface="맑은 고딕" pitchFamily="50" charset="-127"/>
              </a:rPr>
              <a:t>비  고</a:t>
            </a:r>
          </a:p>
        </p:txBody>
      </p:sp>
      <p:sp>
        <p:nvSpPr>
          <p:cNvPr id="35848" name="Rectangle 8"/>
          <p:cNvSpPr>
            <a:spLocks noChangeArrowheads="1"/>
          </p:cNvSpPr>
          <p:nvPr/>
        </p:nvSpPr>
        <p:spPr bwMode="auto">
          <a:xfrm>
            <a:off x="2484438" y="2781300"/>
            <a:ext cx="2663825" cy="576263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28575" cap="sq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  <a:defRPr/>
            </a:pP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itchFamily="50" charset="-127"/>
                <a:ea typeface="맑은 고딕" pitchFamily="50" charset="-127"/>
              </a:rPr>
              <a:t>Tubular Air  Heater</a:t>
            </a:r>
          </a:p>
        </p:txBody>
      </p:sp>
      <p:sp>
        <p:nvSpPr>
          <p:cNvPr id="35849" name="Rectangle 9"/>
          <p:cNvSpPr>
            <a:spLocks noChangeArrowheads="1"/>
          </p:cNvSpPr>
          <p:nvPr/>
        </p:nvSpPr>
        <p:spPr bwMode="auto">
          <a:xfrm>
            <a:off x="2484438" y="3359150"/>
            <a:ext cx="2663825" cy="574675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28575" cap="sq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  <a:defRPr/>
            </a:pP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itchFamily="50" charset="-127"/>
                <a:ea typeface="맑은 고딕" pitchFamily="50" charset="-127"/>
              </a:rPr>
              <a:t>Furnace Part</a:t>
            </a:r>
          </a:p>
        </p:txBody>
      </p:sp>
      <p:sp>
        <p:nvSpPr>
          <p:cNvPr id="35850" name="Rectangle 10"/>
          <p:cNvSpPr>
            <a:spLocks noChangeArrowheads="1"/>
          </p:cNvSpPr>
          <p:nvPr/>
        </p:nvSpPr>
        <p:spPr bwMode="auto">
          <a:xfrm>
            <a:off x="2484438" y="3933825"/>
            <a:ext cx="2663825" cy="574675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28575" cap="sq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  <a:defRPr/>
            </a:pP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itchFamily="50" charset="-127"/>
                <a:ea typeface="맑은 고딕" pitchFamily="50" charset="-127"/>
              </a:rPr>
              <a:t>Boiler Part</a:t>
            </a:r>
            <a:endParaRPr lang="ko-KR" altLang="en-US" sz="160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851" name="Rectangle 11"/>
          <p:cNvSpPr>
            <a:spLocks noChangeArrowheads="1"/>
          </p:cNvSpPr>
          <p:nvPr/>
        </p:nvSpPr>
        <p:spPr bwMode="auto">
          <a:xfrm>
            <a:off x="2484438" y="4508500"/>
            <a:ext cx="2663825" cy="576263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28575" cap="sq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  <a:defRPr/>
            </a:pP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itchFamily="50" charset="-127"/>
                <a:ea typeface="맑은 고딕" pitchFamily="50" charset="-127"/>
              </a:rPr>
              <a:t>Cyclone</a:t>
            </a:r>
            <a:endParaRPr lang="ko-KR" altLang="en-US" sz="160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852" name="Rectangle 12"/>
          <p:cNvSpPr>
            <a:spLocks noChangeArrowheads="1"/>
          </p:cNvSpPr>
          <p:nvPr/>
        </p:nvSpPr>
        <p:spPr bwMode="auto">
          <a:xfrm>
            <a:off x="2484438" y="5084763"/>
            <a:ext cx="2663825" cy="576262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28575" cap="sq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  <a:defRPr/>
            </a:pP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itchFamily="50" charset="-127"/>
                <a:ea typeface="맑은 고딕" pitchFamily="50" charset="-127"/>
              </a:rPr>
              <a:t>압력부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itchFamily="50" charset="-127"/>
                <a:ea typeface="맑은 고딕" pitchFamily="50" charset="-127"/>
              </a:rPr>
              <a:t>Hydro-Test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itchFamily="50" charset="-127"/>
                <a:ea typeface="맑은 고딕" pitchFamily="50" charset="-127"/>
              </a:rPr>
              <a:t>   </a:t>
            </a:r>
          </a:p>
        </p:txBody>
      </p:sp>
      <p:sp>
        <p:nvSpPr>
          <p:cNvPr id="35853" name="Rectangle 13"/>
          <p:cNvSpPr>
            <a:spLocks noChangeArrowheads="1"/>
          </p:cNvSpPr>
          <p:nvPr/>
        </p:nvSpPr>
        <p:spPr bwMode="auto">
          <a:xfrm>
            <a:off x="2484438" y="5661025"/>
            <a:ext cx="2663825" cy="576263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28575" cap="sq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  <a:defRPr/>
            </a:pP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itchFamily="50" charset="-127"/>
                <a:ea typeface="맑은 고딕" pitchFamily="50" charset="-127"/>
              </a:rPr>
              <a:t>시         운          전</a:t>
            </a:r>
          </a:p>
        </p:txBody>
      </p:sp>
      <p:sp>
        <p:nvSpPr>
          <p:cNvPr id="35854" name="Rectangle 14"/>
          <p:cNvSpPr>
            <a:spLocks noChangeArrowheads="1"/>
          </p:cNvSpPr>
          <p:nvPr/>
        </p:nvSpPr>
        <p:spPr bwMode="auto">
          <a:xfrm>
            <a:off x="900113" y="2781300"/>
            <a:ext cx="1584325" cy="3455988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FFFFFF">
                  <a:gamma/>
                  <a:shade val="46275"/>
                  <a:invGamma/>
                </a:srgbClr>
              </a:gs>
            </a:gsLst>
            <a:lin ang="5400000" scaled="1"/>
          </a:gradFill>
          <a:ln w="28575" cap="sq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  <a:defRPr/>
            </a:pP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CFBC</a:t>
            </a:r>
          </a:p>
          <a:p>
            <a:pPr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  <a:defRPr/>
            </a:pP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BOILER</a:t>
            </a:r>
            <a:endParaRPr lang="ko-KR" altLang="en-US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855" name="Rectangle 15"/>
          <p:cNvSpPr>
            <a:spLocks noChangeArrowheads="1"/>
          </p:cNvSpPr>
          <p:nvPr/>
        </p:nvSpPr>
        <p:spPr bwMode="auto">
          <a:xfrm>
            <a:off x="5148263" y="2781300"/>
            <a:ext cx="1800225" cy="576263"/>
          </a:xfrm>
          <a:prstGeom prst="rect">
            <a:avLst/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5400000" scaled="1"/>
          </a:gradFill>
          <a:ln w="28575" cap="sq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  <a:defRPr/>
            </a:pP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itchFamily="50" charset="-127"/>
                <a:ea typeface="맑은 고딕" pitchFamily="50" charset="-127"/>
              </a:rPr>
              <a:t>2014. 07. 01</a:t>
            </a:r>
          </a:p>
        </p:txBody>
      </p:sp>
      <p:sp>
        <p:nvSpPr>
          <p:cNvPr id="35856" name="Rectangle 16"/>
          <p:cNvSpPr>
            <a:spLocks noChangeArrowheads="1"/>
          </p:cNvSpPr>
          <p:nvPr/>
        </p:nvSpPr>
        <p:spPr bwMode="auto">
          <a:xfrm>
            <a:off x="5148263" y="3359150"/>
            <a:ext cx="1800225" cy="574675"/>
          </a:xfrm>
          <a:prstGeom prst="rect">
            <a:avLst/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5400000" scaled="1"/>
          </a:gradFill>
          <a:ln w="28575" cap="sq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  <a:defRPr/>
            </a:pP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itchFamily="50" charset="-127"/>
                <a:ea typeface="맑은 고딕" pitchFamily="50" charset="-127"/>
              </a:rPr>
              <a:t>2014. 06. 15</a:t>
            </a:r>
          </a:p>
        </p:txBody>
      </p:sp>
      <p:sp>
        <p:nvSpPr>
          <p:cNvPr id="35857" name="Rectangle 17"/>
          <p:cNvSpPr>
            <a:spLocks noChangeArrowheads="1"/>
          </p:cNvSpPr>
          <p:nvPr/>
        </p:nvSpPr>
        <p:spPr bwMode="auto">
          <a:xfrm>
            <a:off x="5148263" y="3932238"/>
            <a:ext cx="1800225" cy="576262"/>
          </a:xfrm>
          <a:prstGeom prst="rect">
            <a:avLst/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5400000" scaled="1"/>
          </a:gradFill>
          <a:ln w="28575" cap="sq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  <a:defRPr/>
            </a:pP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itchFamily="50" charset="-127"/>
                <a:ea typeface="맑은 고딕" pitchFamily="50" charset="-127"/>
              </a:rPr>
              <a:t>2014. 07. 01</a:t>
            </a:r>
          </a:p>
        </p:txBody>
      </p:sp>
      <p:sp>
        <p:nvSpPr>
          <p:cNvPr id="35858" name="Rectangle 18"/>
          <p:cNvSpPr>
            <a:spLocks noChangeArrowheads="1"/>
          </p:cNvSpPr>
          <p:nvPr/>
        </p:nvSpPr>
        <p:spPr bwMode="auto">
          <a:xfrm>
            <a:off x="5148263" y="4508500"/>
            <a:ext cx="1800225" cy="576263"/>
          </a:xfrm>
          <a:prstGeom prst="rect">
            <a:avLst/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5400000" scaled="1"/>
          </a:gradFill>
          <a:ln w="28575" cap="sq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  <a:defRPr/>
            </a:pP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itchFamily="50" charset="-127"/>
                <a:ea typeface="맑은 고딕" pitchFamily="50" charset="-127"/>
              </a:rPr>
              <a:t>2014. 08. 10</a:t>
            </a:r>
          </a:p>
        </p:txBody>
      </p:sp>
      <p:sp>
        <p:nvSpPr>
          <p:cNvPr id="35859" name="Rectangle 19"/>
          <p:cNvSpPr>
            <a:spLocks noChangeArrowheads="1"/>
          </p:cNvSpPr>
          <p:nvPr/>
        </p:nvSpPr>
        <p:spPr bwMode="auto">
          <a:xfrm>
            <a:off x="5148263" y="5084763"/>
            <a:ext cx="1800225" cy="576262"/>
          </a:xfrm>
          <a:prstGeom prst="rect">
            <a:avLst/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5400000" scaled="1"/>
          </a:gradFill>
          <a:ln w="28575" cap="sq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  <a:defRPr/>
            </a:pP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itchFamily="50" charset="-127"/>
                <a:ea typeface="맑은 고딕" pitchFamily="50" charset="-127"/>
              </a:rPr>
              <a:t>2014. 10. 20</a:t>
            </a:r>
          </a:p>
        </p:txBody>
      </p:sp>
      <p:sp>
        <p:nvSpPr>
          <p:cNvPr id="35860" name="Rectangle 20"/>
          <p:cNvSpPr>
            <a:spLocks noChangeArrowheads="1"/>
          </p:cNvSpPr>
          <p:nvPr/>
        </p:nvSpPr>
        <p:spPr bwMode="auto">
          <a:xfrm>
            <a:off x="5148263" y="5661025"/>
            <a:ext cx="1800225" cy="576263"/>
          </a:xfrm>
          <a:prstGeom prst="rect">
            <a:avLst/>
          </a:prstGeom>
          <a:gradFill rotWithShape="1">
            <a:gsLst>
              <a:gs pos="0">
                <a:srgbClr val="FFFF00"/>
              </a:gs>
              <a:gs pos="100000">
                <a:srgbClr val="FFFF00">
                  <a:gamma/>
                  <a:shade val="46275"/>
                  <a:invGamma/>
                </a:srgbClr>
              </a:gs>
            </a:gsLst>
            <a:lin ang="5400000" scaled="1"/>
          </a:gradFill>
          <a:ln w="28575" cap="sq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  <a:defRPr/>
            </a:pP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맑은 고딕" pitchFamily="50" charset="-127"/>
                <a:ea typeface="맑은 고딕" pitchFamily="50" charset="-127"/>
              </a:rPr>
              <a:t>2015. 03. 01</a:t>
            </a:r>
          </a:p>
        </p:txBody>
      </p:sp>
      <p:sp>
        <p:nvSpPr>
          <p:cNvPr id="35861" name="Rectangle 21"/>
          <p:cNvSpPr>
            <a:spLocks noChangeArrowheads="1"/>
          </p:cNvSpPr>
          <p:nvPr/>
        </p:nvSpPr>
        <p:spPr bwMode="auto">
          <a:xfrm>
            <a:off x="6948488" y="2779713"/>
            <a:ext cx="1368425" cy="3457575"/>
          </a:xfrm>
          <a:prstGeom prst="rect">
            <a:avLst/>
          </a:prstGeom>
          <a:gradFill rotWithShape="1">
            <a:gsLst>
              <a:gs pos="0">
                <a:srgbClr val="33CCCC"/>
              </a:gs>
              <a:gs pos="100000">
                <a:srgbClr val="185E5E"/>
              </a:gs>
            </a:gsLst>
            <a:lin ang="5400000" scaled="1"/>
          </a:gradFill>
          <a:ln w="28575" cap="sq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35864" name="Rectangle 24"/>
          <p:cNvSpPr>
            <a:spLocks noChangeArrowheads="1"/>
          </p:cNvSpPr>
          <p:nvPr/>
        </p:nvSpPr>
        <p:spPr bwMode="auto">
          <a:xfrm>
            <a:off x="250825" y="404813"/>
            <a:ext cx="8713788" cy="576262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30000">
                <a:srgbClr val="66008F"/>
              </a:gs>
              <a:gs pos="64999">
                <a:srgbClr val="BA0066"/>
              </a:gs>
              <a:gs pos="89999">
                <a:srgbClr val="FF0000"/>
              </a:gs>
              <a:gs pos="100000">
                <a:srgbClr val="FF8200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prstShdw prst="shdw17" dist="28398" dir="1593903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l">
              <a:defRPr/>
            </a:pPr>
            <a:r>
              <a:rPr lang="en-US" altLang="ko-KR" sz="24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400" dirty="0">
                <a:latin typeface="HY견고딕" pitchFamily="18" charset="-127"/>
                <a:ea typeface="HY견고딕" pitchFamily="18" charset="-127"/>
              </a:rPr>
              <a:t>공사범위 및 </a:t>
            </a:r>
            <a:r>
              <a:rPr lang="ko-KR" altLang="en-US" sz="2400" b="0" dirty="0">
                <a:latin typeface="HY견고딕" pitchFamily="18" charset="-127"/>
                <a:ea typeface="HY견고딕" pitchFamily="18" charset="-127"/>
              </a:rPr>
              <a:t>주요 </a:t>
            </a:r>
            <a:r>
              <a:rPr lang="en-US" altLang="ko-KR" sz="2400" b="0" dirty="0">
                <a:latin typeface="HY견고딕" pitchFamily="18" charset="-127"/>
                <a:ea typeface="HY견고딕" pitchFamily="18" charset="-127"/>
              </a:rPr>
              <a:t>ITEM </a:t>
            </a:r>
            <a:r>
              <a:rPr lang="ko-KR" altLang="en-US" sz="2400" b="0" dirty="0">
                <a:latin typeface="HY견고딕" pitchFamily="18" charset="-127"/>
                <a:ea typeface="HY견고딕" pitchFamily="18" charset="-127"/>
              </a:rPr>
              <a:t>설치일정</a:t>
            </a:r>
          </a:p>
        </p:txBody>
      </p:sp>
    </p:spTree>
    <p:extLst>
      <p:ext uri="{BB962C8B-B14F-4D97-AF65-F5344CB8AC3E}">
        <p14:creationId xmlns:p14="http://schemas.microsoft.com/office/powerpoint/2010/main" val="247426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8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8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58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8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8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5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5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5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5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5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5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58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58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58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58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8" grpId="0" animBg="1"/>
      <p:bldP spid="35849" grpId="0" animBg="1"/>
      <p:bldP spid="35850" grpId="0" animBg="1"/>
      <p:bldP spid="35851" grpId="0" animBg="1"/>
      <p:bldP spid="35852" grpId="0" animBg="1"/>
      <p:bldP spid="35853" grpId="0" animBg="1"/>
      <p:bldP spid="35854" grpId="0" animBg="1"/>
      <p:bldP spid="35855" grpId="0" animBg="1"/>
      <p:bldP spid="35856" grpId="0" animBg="1"/>
      <p:bldP spid="35857" grpId="0" animBg="1"/>
      <p:bldP spid="35858" grpId="0" animBg="1"/>
      <p:bldP spid="35859" grpId="0" animBg="1"/>
      <p:bldP spid="35860" grpId="0" animBg="1"/>
      <p:bldP spid="3586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그림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863" y="1484313"/>
            <a:ext cx="3816350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AutoShape 345"/>
          <p:cNvSpPr>
            <a:spLocks noChangeArrowheads="1"/>
          </p:cNvSpPr>
          <p:nvPr/>
        </p:nvSpPr>
        <p:spPr bwMode="auto">
          <a:xfrm>
            <a:off x="395288" y="871538"/>
            <a:ext cx="2024062" cy="42703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767600"/>
              </a:gs>
              <a:gs pos="5000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 algn="ctr">
            <a:solidFill>
              <a:srgbClr val="000000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>
            <a:lvl1pPr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명칭</a:t>
            </a:r>
          </a:p>
        </p:txBody>
      </p:sp>
      <p:sp>
        <p:nvSpPr>
          <p:cNvPr id="3" name="Rectangle 544"/>
          <p:cNvSpPr>
            <a:spLocks noChangeArrowheads="1"/>
          </p:cNvSpPr>
          <p:nvPr/>
        </p:nvSpPr>
        <p:spPr bwMode="auto">
          <a:xfrm>
            <a:off x="250825" y="206375"/>
            <a:ext cx="8658225" cy="5334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30000">
                <a:srgbClr val="66008F"/>
              </a:gs>
              <a:gs pos="64999">
                <a:srgbClr val="BA0066"/>
              </a:gs>
              <a:gs pos="89999">
                <a:srgbClr val="FF0000"/>
              </a:gs>
              <a:gs pos="100000">
                <a:srgbClr val="FF8200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prstShdw prst="shdw17" dist="28398" dir="1593903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l">
              <a:defRPr/>
            </a:pPr>
            <a:r>
              <a:rPr lang="ko-KR" alt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주요 </a:t>
            </a:r>
            <a:r>
              <a:rPr lang="ko-KR" alt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공사 설치 계획                                                                                   </a:t>
            </a:r>
          </a:p>
        </p:txBody>
      </p:sp>
      <p:sp>
        <p:nvSpPr>
          <p:cNvPr id="7" name="설명선 1 6"/>
          <p:cNvSpPr/>
          <p:nvPr/>
        </p:nvSpPr>
        <p:spPr>
          <a:xfrm>
            <a:off x="3898900" y="6410325"/>
            <a:ext cx="1655763" cy="287338"/>
          </a:xfrm>
          <a:prstGeom prst="borderCallout1">
            <a:avLst>
              <a:gd name="adj1" fmla="val -463759"/>
              <a:gd name="adj2" fmla="val 19044"/>
              <a:gd name="adj3" fmla="val -7289"/>
              <a:gd name="adj4" fmla="val 51082"/>
            </a:avLst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11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INTREX CHAMBER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설명선 1 8"/>
          <p:cNvSpPr/>
          <p:nvPr/>
        </p:nvSpPr>
        <p:spPr>
          <a:xfrm>
            <a:off x="6646863" y="3429000"/>
            <a:ext cx="1296987" cy="287338"/>
          </a:xfrm>
          <a:prstGeom prst="borderCallout1">
            <a:avLst>
              <a:gd name="adj1" fmla="val 55180"/>
              <a:gd name="adj2" fmla="val 2076"/>
              <a:gd name="adj3" fmla="val 164011"/>
              <a:gd name="adj4" fmla="val -78593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11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ECONOMIZER</a:t>
            </a:r>
            <a:endParaRPr lang="ko-KR" altLang="en-US" sz="11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설명선 1 10"/>
          <p:cNvSpPr/>
          <p:nvPr/>
        </p:nvSpPr>
        <p:spPr>
          <a:xfrm>
            <a:off x="6430963" y="2366963"/>
            <a:ext cx="1728787" cy="287337"/>
          </a:xfrm>
          <a:prstGeom prst="borderCallout1">
            <a:avLst>
              <a:gd name="adj1" fmla="val 49976"/>
              <a:gd name="adj2" fmla="val -526"/>
              <a:gd name="adj3" fmla="val 250397"/>
              <a:gd name="adj4" fmla="val -46872"/>
            </a:avLst>
          </a:prstGeom>
          <a:solidFill>
            <a:srgbClr val="FF00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11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SUPERHEATER TUBE</a:t>
            </a:r>
            <a:endParaRPr lang="ko-KR" altLang="en-US" sz="11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설명선 1 11"/>
          <p:cNvSpPr/>
          <p:nvPr/>
        </p:nvSpPr>
        <p:spPr>
          <a:xfrm>
            <a:off x="682625" y="2235200"/>
            <a:ext cx="1728788" cy="287338"/>
          </a:xfrm>
          <a:prstGeom prst="borderCallout1">
            <a:avLst>
              <a:gd name="adj1" fmla="val -91604"/>
              <a:gd name="adj2" fmla="val 126512"/>
              <a:gd name="adj3" fmla="val 171"/>
              <a:gd name="adj4" fmla="val 99178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11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STEAM  DRUM</a:t>
            </a:r>
            <a:endParaRPr lang="ko-KR" altLang="en-US" sz="11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설명선 1 12"/>
          <p:cNvSpPr/>
          <p:nvPr/>
        </p:nvSpPr>
        <p:spPr>
          <a:xfrm>
            <a:off x="5341938" y="1131888"/>
            <a:ext cx="1584325" cy="288925"/>
          </a:xfrm>
          <a:prstGeom prst="borderCallout1">
            <a:avLst>
              <a:gd name="adj1" fmla="val 374167"/>
              <a:gd name="adj2" fmla="val -18983"/>
              <a:gd name="adj3" fmla="val 92720"/>
              <a:gd name="adj4" fmla="val -1050"/>
            </a:avLst>
          </a:prstGeom>
          <a:solidFill>
            <a:srgbClr val="00FF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11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CROSS OVER DUCT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설명선 1 16"/>
          <p:cNvSpPr/>
          <p:nvPr/>
        </p:nvSpPr>
        <p:spPr>
          <a:xfrm>
            <a:off x="900113" y="3071813"/>
            <a:ext cx="1295400" cy="287337"/>
          </a:xfrm>
          <a:prstGeom prst="borderCallout1">
            <a:avLst>
              <a:gd name="adj1" fmla="val 253595"/>
              <a:gd name="adj2" fmla="val 217188"/>
              <a:gd name="adj3" fmla="val 46795"/>
              <a:gd name="adj4" fmla="val 101389"/>
            </a:avLst>
          </a:prstGeom>
          <a:solidFill>
            <a:srgbClr val="C00000"/>
          </a:solidFill>
          <a:ln>
            <a:solidFill>
              <a:srgbClr val="FF0000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11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FURNACE</a:t>
            </a:r>
            <a:endParaRPr lang="ko-KR" altLang="en-US" sz="11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설명선 1 18"/>
          <p:cNvSpPr/>
          <p:nvPr/>
        </p:nvSpPr>
        <p:spPr>
          <a:xfrm>
            <a:off x="1520825" y="6259513"/>
            <a:ext cx="1296988" cy="288925"/>
          </a:xfrm>
          <a:prstGeom prst="borderCallout1">
            <a:avLst>
              <a:gd name="adj1" fmla="val -39226"/>
              <a:gd name="adj2" fmla="val 158479"/>
              <a:gd name="adj3" fmla="val 52064"/>
              <a:gd name="adj4" fmla="val 101393"/>
            </a:avLst>
          </a:prstGeom>
          <a:solidFill>
            <a:srgbClr val="FF99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11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WIND  BOX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324" name="직사각형 19"/>
          <p:cNvSpPr>
            <a:spLocks noChangeArrowheads="1"/>
          </p:cNvSpPr>
          <p:nvPr/>
        </p:nvSpPr>
        <p:spPr bwMode="auto">
          <a:xfrm>
            <a:off x="5364163" y="1916113"/>
            <a:ext cx="503237" cy="1455737"/>
          </a:xfrm>
          <a:prstGeom prst="rect">
            <a:avLst/>
          </a:prstGeom>
          <a:solidFill>
            <a:srgbClr val="FF33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325" name="직사각형 21"/>
          <p:cNvSpPr>
            <a:spLocks noChangeArrowheads="1"/>
          </p:cNvSpPr>
          <p:nvPr/>
        </p:nvSpPr>
        <p:spPr bwMode="auto">
          <a:xfrm>
            <a:off x="3419475" y="2384425"/>
            <a:ext cx="576263" cy="2952750"/>
          </a:xfrm>
          <a:prstGeom prst="rect">
            <a:avLst/>
          </a:prstGeom>
          <a:solidFill>
            <a:srgbClr val="FF33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4" name="사다리꼴 23"/>
          <p:cNvSpPr/>
          <p:nvPr/>
        </p:nvSpPr>
        <p:spPr bwMode="auto">
          <a:xfrm rot="10800000">
            <a:off x="3419475" y="5340350"/>
            <a:ext cx="576263" cy="608013"/>
          </a:xfrm>
          <a:prstGeom prst="trapezoid">
            <a:avLst/>
          </a:prstGeom>
          <a:solidFill>
            <a:srgbClr val="FF33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25" name="사다리꼴 24"/>
          <p:cNvSpPr/>
          <p:nvPr/>
        </p:nvSpPr>
        <p:spPr bwMode="auto">
          <a:xfrm rot="10800000">
            <a:off x="4429125" y="3330575"/>
            <a:ext cx="641350" cy="488950"/>
          </a:xfrm>
          <a:prstGeom prst="trapezoid">
            <a:avLst>
              <a:gd name="adj" fmla="val 42555"/>
            </a:avLst>
          </a:prstGeom>
          <a:solidFill>
            <a:srgbClr val="FF00FF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13328" name="직사각형 29"/>
          <p:cNvSpPr>
            <a:spLocks noChangeArrowheads="1"/>
          </p:cNvSpPr>
          <p:nvPr/>
        </p:nvSpPr>
        <p:spPr bwMode="auto">
          <a:xfrm>
            <a:off x="5364163" y="4437063"/>
            <a:ext cx="503237" cy="1031875"/>
          </a:xfrm>
          <a:prstGeom prst="rect">
            <a:avLst/>
          </a:prstGeom>
          <a:solidFill>
            <a:srgbClr val="00CC00">
              <a:alpha val="5803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329" name="직사각형 30"/>
          <p:cNvSpPr>
            <a:spLocks noChangeArrowheads="1"/>
          </p:cNvSpPr>
          <p:nvPr/>
        </p:nvSpPr>
        <p:spPr bwMode="auto">
          <a:xfrm>
            <a:off x="4400550" y="2565400"/>
            <a:ext cx="676275" cy="769938"/>
          </a:xfrm>
          <a:prstGeom prst="rect">
            <a:avLst/>
          </a:prstGeom>
          <a:solidFill>
            <a:srgbClr val="FF00FF">
              <a:alpha val="4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36" name="사다리꼴 35"/>
          <p:cNvSpPr/>
          <p:nvPr/>
        </p:nvSpPr>
        <p:spPr bwMode="auto">
          <a:xfrm rot="10800000">
            <a:off x="5395913" y="5815013"/>
            <a:ext cx="503237" cy="277812"/>
          </a:xfrm>
          <a:prstGeom prst="trapezoid">
            <a:avLst>
              <a:gd name="adj" fmla="val 55879"/>
            </a:avLst>
          </a:prstGeom>
          <a:solidFill>
            <a:srgbClr val="CC99FF">
              <a:alpha val="5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13331" name="직사각형 36"/>
          <p:cNvSpPr>
            <a:spLocks noChangeArrowheads="1"/>
          </p:cNvSpPr>
          <p:nvPr/>
        </p:nvSpPr>
        <p:spPr bwMode="auto">
          <a:xfrm>
            <a:off x="5395913" y="3371850"/>
            <a:ext cx="471487" cy="1065213"/>
          </a:xfrm>
          <a:prstGeom prst="rect">
            <a:avLst/>
          </a:prstGeom>
          <a:solidFill>
            <a:srgbClr val="FFFF0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43" name="사다리꼴 42"/>
          <p:cNvSpPr/>
          <p:nvPr/>
        </p:nvSpPr>
        <p:spPr bwMode="auto">
          <a:xfrm rot="10800000">
            <a:off x="3492500" y="5986463"/>
            <a:ext cx="358775" cy="250825"/>
          </a:xfrm>
          <a:prstGeom prst="trapezoid">
            <a:avLst/>
          </a:prstGeom>
          <a:solidFill>
            <a:srgbClr val="FF99CC">
              <a:alpha val="5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45" name="설명선 1 44"/>
          <p:cNvSpPr/>
          <p:nvPr/>
        </p:nvSpPr>
        <p:spPr>
          <a:xfrm>
            <a:off x="6329363" y="1636713"/>
            <a:ext cx="1728787" cy="287337"/>
          </a:xfrm>
          <a:prstGeom prst="borderCallout1">
            <a:avLst>
              <a:gd name="adj1" fmla="val 48086"/>
              <a:gd name="adj2" fmla="val 259"/>
              <a:gd name="adj3" fmla="val 231616"/>
              <a:gd name="adj4" fmla="val -28836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11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CONVECTION  CAGE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334" name="이등변 삼각형 46"/>
          <p:cNvSpPr>
            <a:spLocks noChangeArrowheads="1"/>
          </p:cNvSpPr>
          <p:nvPr/>
        </p:nvSpPr>
        <p:spPr bwMode="auto">
          <a:xfrm rot="7439544" flipV="1">
            <a:off x="3682207" y="5444331"/>
            <a:ext cx="527050" cy="217487"/>
          </a:xfrm>
          <a:prstGeom prst="triangle">
            <a:avLst>
              <a:gd name="adj" fmla="val 0"/>
            </a:avLst>
          </a:prstGeom>
          <a:solidFill>
            <a:srgbClr val="F703E6">
              <a:alpha val="5803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52" name="설명선 1 51"/>
          <p:cNvSpPr/>
          <p:nvPr/>
        </p:nvSpPr>
        <p:spPr>
          <a:xfrm>
            <a:off x="3470275" y="1154113"/>
            <a:ext cx="1317625" cy="288925"/>
          </a:xfrm>
          <a:prstGeom prst="borderCallout1">
            <a:avLst>
              <a:gd name="adj1" fmla="val 628013"/>
              <a:gd name="adj2" fmla="val 92288"/>
              <a:gd name="adj3" fmla="val 92720"/>
              <a:gd name="adj4" fmla="val 51695"/>
            </a:avLst>
          </a:prstGeom>
          <a:solidFill>
            <a:srgbClr val="00FF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11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HOT CYCLONE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336" name="직사각형 30"/>
          <p:cNvSpPr>
            <a:spLocks noChangeArrowheads="1"/>
          </p:cNvSpPr>
          <p:nvPr/>
        </p:nvSpPr>
        <p:spPr bwMode="auto">
          <a:xfrm>
            <a:off x="3981450" y="2565400"/>
            <a:ext cx="434975" cy="503238"/>
          </a:xfrm>
          <a:prstGeom prst="rect">
            <a:avLst/>
          </a:prstGeom>
          <a:solidFill>
            <a:srgbClr val="FF00FF">
              <a:alpha val="4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337" name="직사각형 30"/>
          <p:cNvSpPr>
            <a:spLocks noChangeArrowheads="1"/>
          </p:cNvSpPr>
          <p:nvPr/>
        </p:nvSpPr>
        <p:spPr bwMode="auto">
          <a:xfrm>
            <a:off x="4578350" y="2432050"/>
            <a:ext cx="323850" cy="180975"/>
          </a:xfrm>
          <a:prstGeom prst="rect">
            <a:avLst/>
          </a:prstGeom>
          <a:solidFill>
            <a:srgbClr val="FF00FF">
              <a:alpha val="4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338" name="직사각형 30"/>
          <p:cNvSpPr>
            <a:spLocks noChangeArrowheads="1"/>
          </p:cNvSpPr>
          <p:nvPr/>
        </p:nvSpPr>
        <p:spPr bwMode="auto">
          <a:xfrm>
            <a:off x="4579938" y="2082800"/>
            <a:ext cx="815975" cy="349250"/>
          </a:xfrm>
          <a:prstGeom prst="rect">
            <a:avLst/>
          </a:prstGeom>
          <a:solidFill>
            <a:srgbClr val="FF00FF">
              <a:alpha val="4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339" name="직사각형 30"/>
          <p:cNvSpPr>
            <a:spLocks noChangeArrowheads="1"/>
          </p:cNvSpPr>
          <p:nvPr/>
        </p:nvSpPr>
        <p:spPr bwMode="auto">
          <a:xfrm>
            <a:off x="4618038" y="3811588"/>
            <a:ext cx="215900" cy="1008062"/>
          </a:xfrm>
          <a:prstGeom prst="rect">
            <a:avLst/>
          </a:prstGeom>
          <a:solidFill>
            <a:srgbClr val="FF00FF">
              <a:alpha val="4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340" name="직사각형 30"/>
          <p:cNvSpPr>
            <a:spLocks noChangeArrowheads="1"/>
          </p:cNvSpPr>
          <p:nvPr/>
        </p:nvSpPr>
        <p:spPr bwMode="auto">
          <a:xfrm>
            <a:off x="5383213" y="5459413"/>
            <a:ext cx="484187" cy="355600"/>
          </a:xfrm>
          <a:prstGeom prst="rect">
            <a:avLst/>
          </a:prstGeom>
          <a:solidFill>
            <a:srgbClr val="CC99FF">
              <a:alpha val="4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341" name="직사각형 30"/>
          <p:cNvSpPr>
            <a:spLocks noChangeArrowheads="1"/>
          </p:cNvSpPr>
          <p:nvPr/>
        </p:nvSpPr>
        <p:spPr bwMode="auto">
          <a:xfrm>
            <a:off x="4459288" y="4365625"/>
            <a:ext cx="158750" cy="454025"/>
          </a:xfrm>
          <a:prstGeom prst="rect">
            <a:avLst/>
          </a:prstGeom>
          <a:solidFill>
            <a:srgbClr val="FF00FF">
              <a:alpha val="4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342" name="직사각형 30"/>
          <p:cNvSpPr>
            <a:spLocks noChangeArrowheads="1"/>
          </p:cNvSpPr>
          <p:nvPr/>
        </p:nvSpPr>
        <p:spPr bwMode="auto">
          <a:xfrm>
            <a:off x="4129088" y="4676775"/>
            <a:ext cx="198437" cy="447675"/>
          </a:xfrm>
          <a:prstGeom prst="rect">
            <a:avLst/>
          </a:prstGeom>
          <a:solidFill>
            <a:srgbClr val="FF00FF">
              <a:alpha val="4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" name="사다리꼴 1"/>
          <p:cNvSpPr/>
          <p:nvPr/>
        </p:nvSpPr>
        <p:spPr bwMode="auto">
          <a:xfrm rot="8072887">
            <a:off x="4144169" y="4495006"/>
            <a:ext cx="466725" cy="195263"/>
          </a:xfrm>
          <a:prstGeom prst="trapezoid">
            <a:avLst/>
          </a:prstGeom>
          <a:solidFill>
            <a:srgbClr val="FE82F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60" name="사다리꼴 59"/>
          <p:cNvSpPr/>
          <p:nvPr/>
        </p:nvSpPr>
        <p:spPr bwMode="auto">
          <a:xfrm rot="7270996">
            <a:off x="3967956" y="5106194"/>
            <a:ext cx="346075" cy="198438"/>
          </a:xfrm>
          <a:prstGeom prst="trapezoid">
            <a:avLst/>
          </a:prstGeom>
          <a:solidFill>
            <a:srgbClr val="FE82F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13345" name="타원 3"/>
          <p:cNvSpPr>
            <a:spLocks noChangeArrowheads="1"/>
          </p:cNvSpPr>
          <p:nvPr/>
        </p:nvSpPr>
        <p:spPr bwMode="auto">
          <a:xfrm>
            <a:off x="2843213" y="1736725"/>
            <a:ext cx="323850" cy="325438"/>
          </a:xfrm>
          <a:prstGeom prst="ellipse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63" name="설명선 1 62"/>
          <p:cNvSpPr/>
          <p:nvPr/>
        </p:nvSpPr>
        <p:spPr>
          <a:xfrm>
            <a:off x="755650" y="4525963"/>
            <a:ext cx="1655763" cy="287337"/>
          </a:xfrm>
          <a:prstGeom prst="borderCallout1">
            <a:avLst>
              <a:gd name="adj1" fmla="val -158787"/>
              <a:gd name="adj2" fmla="val 135823"/>
              <a:gd name="adj3" fmla="val -7289"/>
              <a:gd name="adj4" fmla="val 51082"/>
            </a:avLst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11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DOWNCOMER PIPE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사다리꼴 63"/>
          <p:cNvSpPr/>
          <p:nvPr/>
        </p:nvSpPr>
        <p:spPr bwMode="auto">
          <a:xfrm rot="10800000">
            <a:off x="5554663" y="6092825"/>
            <a:ext cx="431800" cy="347663"/>
          </a:xfrm>
          <a:prstGeom prst="trapezoid">
            <a:avLst>
              <a:gd name="adj" fmla="val 55879"/>
            </a:avLst>
          </a:prstGeom>
          <a:solidFill>
            <a:srgbClr val="CC99FF">
              <a:alpha val="5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65" name="사다리꼴 64"/>
          <p:cNvSpPr/>
          <p:nvPr/>
        </p:nvSpPr>
        <p:spPr bwMode="auto">
          <a:xfrm rot="11877754">
            <a:off x="5640388" y="5799138"/>
            <a:ext cx="476250" cy="347662"/>
          </a:xfrm>
          <a:prstGeom prst="trapezoid">
            <a:avLst>
              <a:gd name="adj" fmla="val 39111"/>
            </a:avLst>
          </a:prstGeom>
          <a:solidFill>
            <a:srgbClr val="CC99FF">
              <a:alpha val="5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66" name="사다리꼴 65"/>
          <p:cNvSpPr/>
          <p:nvPr/>
        </p:nvSpPr>
        <p:spPr bwMode="auto">
          <a:xfrm rot="18993462">
            <a:off x="5884863" y="5659438"/>
            <a:ext cx="496887" cy="252412"/>
          </a:xfrm>
          <a:prstGeom prst="trapezoid">
            <a:avLst>
              <a:gd name="adj" fmla="val 39111"/>
            </a:avLst>
          </a:prstGeom>
          <a:solidFill>
            <a:srgbClr val="CC99FF">
              <a:alpha val="5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13350" name="직사각형 30"/>
          <p:cNvSpPr>
            <a:spLocks noChangeArrowheads="1"/>
          </p:cNvSpPr>
          <p:nvPr/>
        </p:nvSpPr>
        <p:spPr bwMode="auto">
          <a:xfrm>
            <a:off x="6188075" y="5197475"/>
            <a:ext cx="242888" cy="465138"/>
          </a:xfrm>
          <a:prstGeom prst="rect">
            <a:avLst/>
          </a:prstGeom>
          <a:solidFill>
            <a:srgbClr val="CC99FF">
              <a:alpha val="4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68" name="설명선 1 67"/>
          <p:cNvSpPr/>
          <p:nvPr/>
        </p:nvSpPr>
        <p:spPr>
          <a:xfrm>
            <a:off x="6646863" y="4357688"/>
            <a:ext cx="1741487" cy="287337"/>
          </a:xfrm>
          <a:prstGeom prst="borderCallout1">
            <a:avLst>
              <a:gd name="adj1" fmla="val 46737"/>
              <a:gd name="adj2" fmla="val -1079"/>
              <a:gd name="adj3" fmla="val 224755"/>
              <a:gd name="adj4" fmla="val -50740"/>
            </a:avLst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11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TUBULAR AIR HEATER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잉크 17"/>
              <p14:cNvContentPartPr/>
              <p14:nvPr/>
            </p14:nvContentPartPr>
            <p14:xfrm>
              <a:off x="6010050" y="6143775"/>
              <a:ext cx="30240" cy="343080"/>
            </p14:xfrm>
          </p:contentPart>
        </mc:Choice>
        <mc:Fallback xmlns="">
          <p:pic>
            <p:nvPicPr>
              <p:cNvPr id="18" name="잉크 1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62733" y="6047655"/>
                <a:ext cx="124873" cy="53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잉크 19"/>
              <p14:cNvContentPartPr/>
              <p14:nvPr/>
            </p14:nvContentPartPr>
            <p14:xfrm>
              <a:off x="5914650" y="5266815"/>
              <a:ext cx="96120" cy="362880"/>
            </p14:xfrm>
          </p:contentPart>
        </mc:Choice>
        <mc:Fallback xmlns="">
          <p:pic>
            <p:nvPicPr>
              <p:cNvPr id="20" name="잉크 1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66770" y="5170600"/>
                <a:ext cx="191880" cy="5553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잉크 20"/>
              <p14:cNvContentPartPr/>
              <p14:nvPr/>
            </p14:nvContentPartPr>
            <p14:xfrm>
              <a:off x="5324970" y="4962615"/>
              <a:ext cx="18720" cy="447840"/>
            </p14:xfrm>
          </p:contentPart>
        </mc:Choice>
        <mc:Fallback xmlns="">
          <p:pic>
            <p:nvPicPr>
              <p:cNvPr id="21" name="잉크 2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77993" y="4866495"/>
                <a:ext cx="112673" cy="64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2" name="잉크 21"/>
              <p14:cNvContentPartPr/>
              <p14:nvPr/>
            </p14:nvContentPartPr>
            <p14:xfrm>
              <a:off x="4695690" y="5891415"/>
              <a:ext cx="657720" cy="18360"/>
            </p14:xfrm>
          </p:contentPart>
        </mc:Choice>
        <mc:Fallback xmlns="">
          <p:pic>
            <p:nvPicPr>
              <p:cNvPr id="22" name="잉크 2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47810" y="5795295"/>
                <a:ext cx="75348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잉크 22"/>
              <p14:cNvContentPartPr/>
              <p14:nvPr/>
            </p14:nvContentPartPr>
            <p14:xfrm>
              <a:off x="5419650" y="5896095"/>
              <a:ext cx="360" cy="360"/>
            </p14:xfrm>
          </p:contentPart>
        </mc:Choice>
        <mc:Fallback xmlns="">
          <p:pic>
            <p:nvPicPr>
              <p:cNvPr id="23" name="잉크 2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71770" y="5799975"/>
                <a:ext cx="9612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2" name="잉크 31"/>
              <p14:cNvContentPartPr/>
              <p14:nvPr/>
            </p14:nvContentPartPr>
            <p14:xfrm>
              <a:off x="5115450" y="4638255"/>
              <a:ext cx="230040" cy="315000"/>
            </p14:xfrm>
          </p:contentPart>
        </mc:Choice>
        <mc:Fallback xmlns="">
          <p:pic>
            <p:nvPicPr>
              <p:cNvPr id="32" name="잉크 3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067645" y="4542025"/>
                <a:ext cx="325650" cy="5074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3" name="잉크 32"/>
              <p14:cNvContentPartPr/>
              <p14:nvPr/>
            </p14:nvContentPartPr>
            <p14:xfrm>
              <a:off x="3915210" y="6134055"/>
              <a:ext cx="637560" cy="19440"/>
            </p14:xfrm>
          </p:contentPart>
        </mc:Choice>
        <mc:Fallback xmlns="">
          <p:pic>
            <p:nvPicPr>
              <p:cNvPr id="33" name="잉크 32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867357" y="6037935"/>
                <a:ext cx="733266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4" name="잉크 33"/>
              <p14:cNvContentPartPr/>
              <p14:nvPr/>
            </p14:nvContentPartPr>
            <p14:xfrm>
              <a:off x="4408410" y="5657415"/>
              <a:ext cx="15840" cy="438840"/>
            </p14:xfrm>
          </p:contentPart>
        </mc:Choice>
        <mc:Fallback xmlns="">
          <p:pic>
            <p:nvPicPr>
              <p:cNvPr id="34" name="잉크 3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361594" y="5561216"/>
                <a:ext cx="109472" cy="6312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5" name="잉크 34"/>
              <p14:cNvContentPartPr/>
              <p14:nvPr/>
            </p14:nvContentPartPr>
            <p14:xfrm>
              <a:off x="4457730" y="5886015"/>
              <a:ext cx="143280" cy="720"/>
            </p14:xfrm>
          </p:contentPart>
        </mc:Choice>
        <mc:Fallback xmlns="">
          <p:pic>
            <p:nvPicPr>
              <p:cNvPr id="35" name="잉크 34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409850" y="5693775"/>
                <a:ext cx="239040" cy="3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7" name="잉크 36"/>
              <p14:cNvContentPartPr/>
              <p14:nvPr/>
            </p14:nvContentPartPr>
            <p14:xfrm>
              <a:off x="4467090" y="5591175"/>
              <a:ext cx="360" cy="360"/>
            </p14:xfrm>
          </p:contentPart>
        </mc:Choice>
        <mc:Fallback xmlns="">
          <p:pic>
            <p:nvPicPr>
              <p:cNvPr id="37" name="잉크 36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419210" y="5495055"/>
                <a:ext cx="9612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8" name="잉크 37"/>
              <p14:cNvContentPartPr/>
              <p14:nvPr/>
            </p14:nvContentPartPr>
            <p14:xfrm>
              <a:off x="4400490" y="4962615"/>
              <a:ext cx="752400" cy="657360"/>
            </p14:xfrm>
          </p:contentPart>
        </mc:Choice>
        <mc:Fallback xmlns="">
          <p:pic>
            <p:nvPicPr>
              <p:cNvPr id="38" name="잉크 37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352633" y="4866495"/>
                <a:ext cx="848114" cy="84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9" name="잉크 38"/>
              <p14:cNvContentPartPr/>
              <p14:nvPr/>
            </p14:nvContentPartPr>
            <p14:xfrm>
              <a:off x="5895930" y="4629255"/>
              <a:ext cx="360" cy="409680"/>
            </p14:xfrm>
          </p:contentPart>
        </mc:Choice>
        <mc:Fallback xmlns="">
          <p:pic>
            <p:nvPicPr>
              <p:cNvPr id="39" name="잉크 38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848050" y="4533135"/>
                <a:ext cx="96120" cy="601920"/>
              </a:xfrm>
              <a:prstGeom prst="rect">
                <a:avLst/>
              </a:prstGeom>
            </p:spPr>
          </p:pic>
        </mc:Fallback>
      </mc:AlternateContent>
      <p:sp>
        <p:nvSpPr>
          <p:cNvPr id="93" name="설명선 1 92"/>
          <p:cNvSpPr/>
          <p:nvPr/>
        </p:nvSpPr>
        <p:spPr>
          <a:xfrm>
            <a:off x="6950075" y="5113338"/>
            <a:ext cx="1355725" cy="287337"/>
          </a:xfrm>
          <a:prstGeom prst="borderCallout1">
            <a:avLst>
              <a:gd name="adj1" fmla="val 48086"/>
              <a:gd name="adj2" fmla="val 259"/>
              <a:gd name="adj3" fmla="val 228301"/>
              <a:gd name="adj4" fmla="val -59974"/>
            </a:avLst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11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GAS DUCT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설명선 1 93"/>
          <p:cNvSpPr/>
          <p:nvPr/>
        </p:nvSpPr>
        <p:spPr>
          <a:xfrm>
            <a:off x="6646863" y="6010275"/>
            <a:ext cx="1411287" cy="287338"/>
          </a:xfrm>
          <a:prstGeom prst="borderCallout1">
            <a:avLst>
              <a:gd name="adj1" fmla="val 48086"/>
              <a:gd name="adj2" fmla="val 259"/>
              <a:gd name="adj3" fmla="val -265623"/>
              <a:gd name="adj4" fmla="val -132140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11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AIR DUCT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5" name="설명선 1 94"/>
          <p:cNvSpPr/>
          <p:nvPr/>
        </p:nvSpPr>
        <p:spPr>
          <a:xfrm>
            <a:off x="681038" y="1587500"/>
            <a:ext cx="1487487" cy="288925"/>
          </a:xfrm>
          <a:prstGeom prst="borderCallout1">
            <a:avLst>
              <a:gd name="adj1" fmla="val -6259"/>
              <a:gd name="adj2" fmla="val 192261"/>
              <a:gd name="adj3" fmla="val 45471"/>
              <a:gd name="adj4" fmla="val 100248"/>
            </a:avLst>
          </a:prstGeom>
          <a:solidFill>
            <a:srgbClr val="FF99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11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RISER  PIPE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6" name="설명선 1 95"/>
          <p:cNvSpPr/>
          <p:nvPr/>
        </p:nvSpPr>
        <p:spPr>
          <a:xfrm>
            <a:off x="755650" y="5324475"/>
            <a:ext cx="1663700" cy="287338"/>
          </a:xfrm>
          <a:prstGeom prst="borderCallout1">
            <a:avLst>
              <a:gd name="adj1" fmla="val 185964"/>
              <a:gd name="adj2" fmla="val 150232"/>
              <a:gd name="adj3" fmla="val 45749"/>
              <a:gd name="adj4" fmla="val 98592"/>
            </a:avLst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11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FEEDER  PIPE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874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Air box &amp; Distributor</a:t>
            </a:r>
            <a:endParaRPr lang="ko-KR" altLang="en-US" smtClean="0"/>
          </a:p>
        </p:txBody>
      </p:sp>
      <p:pic>
        <p:nvPicPr>
          <p:cNvPr id="6147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825" y="1989138"/>
            <a:ext cx="4249738" cy="3186112"/>
          </a:xfrm>
        </p:spPr>
      </p:pic>
      <p:pic>
        <p:nvPicPr>
          <p:cNvPr id="6148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1989138"/>
            <a:ext cx="4249737" cy="318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7772400" cy="1143000"/>
          </a:xfrm>
        </p:spPr>
        <p:txBody>
          <a:bodyPr/>
          <a:lstStyle/>
          <a:p>
            <a:r>
              <a:rPr lang="ko-KR" altLang="en-US" smtClean="0"/>
              <a:t>현장 조립 작업</a:t>
            </a:r>
          </a:p>
        </p:txBody>
      </p:sp>
      <p:pic>
        <p:nvPicPr>
          <p:cNvPr id="29699" name="Picture 3" descr="C:\Documents and Settings\선도원\My Documents\수행사업\2003_2007_대체RDF발전\RDF사진그림\20050509_공사기성실사\P100046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76400"/>
            <a:ext cx="2752725" cy="367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4" descr="C:\Documents and Settings\선도원\My Documents\수행사업\2003_2007_대체RDF발전\RDF사진그림\20050509_공사기성실사\P100045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828800"/>
            <a:ext cx="3670300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Text Box 5"/>
          <p:cNvSpPr txBox="1">
            <a:spLocks noChangeArrowheads="1"/>
          </p:cNvSpPr>
          <p:nvPr/>
        </p:nvSpPr>
        <p:spPr bwMode="auto">
          <a:xfrm>
            <a:off x="5851525" y="5527675"/>
            <a:ext cx="1555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/>
              <a:t>2005.05.09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현장</a:t>
            </a:r>
            <a:r>
              <a:rPr lang="en-US" altLang="ko-KR" smtClean="0"/>
              <a:t> </a:t>
            </a:r>
            <a:r>
              <a:rPr lang="ko-KR" altLang="en-US" smtClean="0"/>
              <a:t>조립작업</a:t>
            </a:r>
          </a:p>
        </p:txBody>
      </p:sp>
      <p:pic>
        <p:nvPicPr>
          <p:cNvPr id="30723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925" y="1989138"/>
            <a:ext cx="4224338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989138"/>
            <a:ext cx="4225925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Combustor </a:t>
            </a:r>
            <a:r>
              <a:rPr lang="ko-KR" altLang="en-US" smtClean="0"/>
              <a:t>현장</a:t>
            </a:r>
            <a:r>
              <a:rPr lang="en-US" altLang="ko-KR" smtClean="0"/>
              <a:t> </a:t>
            </a:r>
            <a:r>
              <a:rPr lang="ko-KR" altLang="en-US" smtClean="0"/>
              <a:t>조립</a:t>
            </a:r>
          </a:p>
        </p:txBody>
      </p:sp>
      <p:pic>
        <p:nvPicPr>
          <p:cNvPr id="31747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5" y="2016125"/>
            <a:ext cx="4475163" cy="335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268413"/>
            <a:ext cx="3455987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3403600" y="2987675"/>
            <a:ext cx="2897188" cy="479425"/>
          </a:xfrm>
          <a:prstGeom prst="round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Furnace Upper Wall </a:t>
            </a:r>
            <a:r>
              <a:rPr kumimoji="0"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인양</a:t>
            </a:r>
            <a:r>
              <a:rPr kumimoji="0"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kumimoji="0"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정치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3395663" y="3910013"/>
            <a:ext cx="2911475" cy="411162"/>
          </a:xfrm>
          <a:prstGeom prst="round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Fur Middle &amp; Lowe Wall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인양</a:t>
            </a:r>
            <a:r>
              <a:rPr kumimoji="0"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kumimoji="0"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정치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635750" y="4903788"/>
            <a:ext cx="1885950" cy="6477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300" dirty="0" err="1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Downcomer</a:t>
            </a:r>
            <a:r>
              <a:rPr kumimoji="0" lang="en-US" altLang="ko-KR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Riser &amp;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Drum Feeder Pipe</a:t>
            </a:r>
            <a:endParaRPr kumimoji="0" lang="ko-KR" altLang="en-US" sz="1300" dirty="0"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403600" y="4797425"/>
            <a:ext cx="2909888" cy="430213"/>
          </a:xfrm>
          <a:prstGeom prst="round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Furnace Wall Tube Welding</a:t>
            </a:r>
            <a:endParaRPr kumimoji="0" lang="ko-KR" altLang="en-US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910013" y="1773238"/>
            <a:ext cx="1909762" cy="457200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Hanger 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Rod 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설치</a:t>
            </a:r>
            <a:endParaRPr kumimoji="0" lang="ko-KR" altLang="en-US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910013" y="938213"/>
            <a:ext cx="1908175" cy="520700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anchor="ctr"/>
          <a:lstStyle/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Furnace Part</a:t>
            </a:r>
            <a:endParaRPr lang="ko-KR" altLang="en-US" sz="16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9" name="Rectangle 544"/>
          <p:cNvSpPr>
            <a:spLocks noChangeArrowheads="1"/>
          </p:cNvSpPr>
          <p:nvPr/>
        </p:nvSpPr>
        <p:spPr bwMode="auto">
          <a:xfrm>
            <a:off x="323850" y="188913"/>
            <a:ext cx="8569325" cy="503237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30000">
                <a:srgbClr val="66008F"/>
              </a:gs>
              <a:gs pos="64999">
                <a:srgbClr val="BA0066"/>
              </a:gs>
              <a:gs pos="89999">
                <a:srgbClr val="FF0000"/>
              </a:gs>
              <a:gs pos="100000">
                <a:srgbClr val="FF8200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prstShdw prst="shdw17" dist="28398" dir="1593903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l">
              <a:defRPr/>
            </a:pPr>
            <a:r>
              <a:rPr lang="ko-KR" alt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주요 </a:t>
            </a:r>
            <a:r>
              <a:rPr lang="ko-KR" alt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공사 설치 </a:t>
            </a:r>
            <a:r>
              <a:rPr lang="ko-KR" alt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계획 </a:t>
            </a:r>
            <a:r>
              <a:rPr lang="en-US" altLang="ko-KR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                                                                               </a:t>
            </a:r>
            <a:endParaRPr lang="ko-KR" altLang="en-US" sz="2400" dirty="0"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561" name="AutoShape 345"/>
          <p:cNvSpPr>
            <a:spLocks noChangeArrowheads="1"/>
          </p:cNvSpPr>
          <p:nvPr/>
        </p:nvSpPr>
        <p:spPr bwMode="auto">
          <a:xfrm>
            <a:off x="503238" y="836613"/>
            <a:ext cx="1981200" cy="55403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66008F"/>
              </a:gs>
              <a:gs pos="999">
                <a:srgbClr val="BA0066"/>
              </a:gs>
              <a:gs pos="50000">
                <a:srgbClr val="FF8200"/>
              </a:gs>
              <a:gs pos="100000">
                <a:srgbClr val="FF0000"/>
              </a:gs>
            </a:gsLst>
            <a:lin ang="5400000"/>
          </a:gradFill>
          <a:ln w="9525" algn="ctr">
            <a:solidFill>
              <a:srgbClr val="000000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>
            <a:lvl1pPr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l" eaLnBrk="1" hangingPunct="1"/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순서</a:t>
            </a:r>
          </a:p>
        </p:txBody>
      </p:sp>
      <p:cxnSp>
        <p:nvCxnSpPr>
          <p:cNvPr id="23562" name="직선 화살표 연결선 118"/>
          <p:cNvCxnSpPr>
            <a:cxnSpLocks noChangeShapeType="1"/>
          </p:cNvCxnSpPr>
          <p:nvPr/>
        </p:nvCxnSpPr>
        <p:spPr bwMode="auto">
          <a:xfrm>
            <a:off x="4868863" y="6065838"/>
            <a:ext cx="0" cy="46831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63" name="직선 화살표 연결선 119"/>
          <p:cNvCxnSpPr>
            <a:cxnSpLocks noChangeShapeType="1"/>
          </p:cNvCxnSpPr>
          <p:nvPr/>
        </p:nvCxnSpPr>
        <p:spPr bwMode="auto">
          <a:xfrm>
            <a:off x="7578725" y="3368675"/>
            <a:ext cx="0" cy="4318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" name="모서리가 둥근 직사각형 32"/>
          <p:cNvSpPr/>
          <p:nvPr/>
        </p:nvSpPr>
        <p:spPr>
          <a:xfrm>
            <a:off x="6642100" y="2846388"/>
            <a:ext cx="1873250" cy="52863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300" dirty="0" err="1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Downcomer</a:t>
            </a:r>
            <a:r>
              <a:rPr kumimoji="0" lang="en-US" altLang="ko-KR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Pipe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300" dirty="0" err="1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지조립</a:t>
            </a:r>
            <a:r>
              <a:rPr kumimoji="0" lang="en-US" altLang="ko-KR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</a:t>
            </a:r>
            <a:r>
              <a:rPr kumimoji="0" lang="ko-KR" altLang="en-US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인양</a:t>
            </a:r>
            <a:r>
              <a:rPr kumimoji="0" lang="en-US" altLang="ko-KR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</a:t>
            </a:r>
            <a:r>
              <a:rPr kumimoji="0" lang="ko-KR" altLang="en-US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가정치</a:t>
            </a:r>
          </a:p>
        </p:txBody>
      </p:sp>
      <p:cxnSp>
        <p:nvCxnSpPr>
          <p:cNvPr id="23565" name="직선 화살표 연결선 119"/>
          <p:cNvCxnSpPr>
            <a:cxnSpLocks noChangeShapeType="1"/>
          </p:cNvCxnSpPr>
          <p:nvPr/>
        </p:nvCxnSpPr>
        <p:spPr bwMode="auto">
          <a:xfrm>
            <a:off x="4838700" y="3467100"/>
            <a:ext cx="0" cy="43180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" name="모서리가 둥근 직사각형 40"/>
          <p:cNvSpPr/>
          <p:nvPr/>
        </p:nvSpPr>
        <p:spPr>
          <a:xfrm>
            <a:off x="3408363" y="5589588"/>
            <a:ext cx="2921000" cy="482600"/>
          </a:xfrm>
          <a:prstGeom prst="round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solidFill>
              <a:schemeClr val="accent4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Furnace  Wall Fit-up &amp; Welding</a:t>
            </a:r>
            <a:endParaRPr kumimoji="0" lang="ko-KR" altLang="en-US" sz="13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963613" y="2001838"/>
            <a:ext cx="1909762" cy="606425"/>
          </a:xfrm>
          <a:prstGeom prst="roundRect">
            <a:avLst/>
          </a:prstGeom>
          <a:gradFill flip="none" rotWithShape="1">
            <a:gsLst>
              <a:gs pos="99000">
                <a:srgbClr val="DDEBCF"/>
              </a:gs>
              <a:gs pos="7000">
                <a:srgbClr val="9CB86E"/>
              </a:gs>
              <a:gs pos="52000">
                <a:srgbClr val="156B13"/>
              </a:gs>
            </a:gsLst>
            <a:lin ang="5400000" scaled="0"/>
            <a:tileRect/>
          </a:gradFill>
          <a:ln>
            <a:solidFill>
              <a:schemeClr val="accent4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Fur  </a:t>
            </a:r>
            <a:r>
              <a:rPr kumimoji="0" lang="ko-KR" altLang="en-US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외부  비계설치</a:t>
            </a:r>
            <a:endParaRPr kumimoji="0" lang="en-US" altLang="ko-KR" sz="1300" dirty="0"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&amp; </a:t>
            </a:r>
            <a:r>
              <a:rPr kumimoji="0" lang="ko-KR" altLang="en-US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내부  작업대설치</a:t>
            </a:r>
            <a:endParaRPr kumimoji="0" lang="en-US" altLang="ko-KR" sz="1300" dirty="0"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cxnSp>
        <p:nvCxnSpPr>
          <p:cNvPr id="23568" name="직선 화살표 연결선 50"/>
          <p:cNvCxnSpPr>
            <a:cxnSpLocks noChangeShapeType="1"/>
          </p:cNvCxnSpPr>
          <p:nvPr/>
        </p:nvCxnSpPr>
        <p:spPr bwMode="auto">
          <a:xfrm>
            <a:off x="4859338" y="2230438"/>
            <a:ext cx="0" cy="75565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69" name="직선 화살표 연결선 55"/>
          <p:cNvCxnSpPr>
            <a:cxnSpLocks noChangeShapeType="1"/>
          </p:cNvCxnSpPr>
          <p:nvPr/>
        </p:nvCxnSpPr>
        <p:spPr bwMode="auto">
          <a:xfrm flipH="1">
            <a:off x="7585075" y="4370388"/>
            <a:ext cx="0" cy="53975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70" name="직선 화살표 연결선 57"/>
          <p:cNvCxnSpPr>
            <a:cxnSpLocks noChangeShapeType="1"/>
          </p:cNvCxnSpPr>
          <p:nvPr/>
        </p:nvCxnSpPr>
        <p:spPr bwMode="auto">
          <a:xfrm>
            <a:off x="4859338" y="5227638"/>
            <a:ext cx="0" cy="32385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71" name="직선 화살표 연결선 65"/>
          <p:cNvCxnSpPr>
            <a:cxnSpLocks noChangeShapeType="1"/>
          </p:cNvCxnSpPr>
          <p:nvPr/>
        </p:nvCxnSpPr>
        <p:spPr bwMode="auto">
          <a:xfrm>
            <a:off x="2851150" y="4529138"/>
            <a:ext cx="1981200" cy="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꺾인 연결선 20"/>
          <p:cNvCxnSpPr/>
          <p:nvPr/>
        </p:nvCxnSpPr>
        <p:spPr>
          <a:xfrm rot="5400000">
            <a:off x="4617243" y="4555332"/>
            <a:ext cx="468313" cy="0"/>
          </a:xfrm>
          <a:prstGeom prst="bentConnector3">
            <a:avLst>
              <a:gd name="adj1" fmla="val 4774"/>
            </a:avLst>
          </a:prstGeom>
          <a:ln w="28575">
            <a:solidFill>
              <a:schemeClr val="accent4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모서리가 둥근 직사각형 74"/>
          <p:cNvSpPr/>
          <p:nvPr/>
        </p:nvSpPr>
        <p:spPr>
          <a:xfrm>
            <a:off x="962025" y="2995613"/>
            <a:ext cx="1908175" cy="325437"/>
          </a:xfrm>
          <a:prstGeom prst="round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solidFill>
              <a:schemeClr val="accent4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3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Buckstay</a:t>
            </a:r>
            <a:r>
              <a:rPr kumimoji="0"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Pre-setting</a:t>
            </a:r>
          </a:p>
        </p:txBody>
      </p:sp>
      <p:cxnSp>
        <p:nvCxnSpPr>
          <p:cNvPr id="23574" name="꺾인 연결선 98"/>
          <p:cNvCxnSpPr>
            <a:cxnSpLocks noChangeShapeType="1"/>
          </p:cNvCxnSpPr>
          <p:nvPr/>
        </p:nvCxnSpPr>
        <p:spPr bwMode="auto">
          <a:xfrm rot="5400000">
            <a:off x="5882481" y="4566444"/>
            <a:ext cx="720725" cy="2700338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75" name="꺾인 연결선 110"/>
          <p:cNvCxnSpPr>
            <a:cxnSpLocks noChangeShapeType="1"/>
          </p:cNvCxnSpPr>
          <p:nvPr/>
        </p:nvCxnSpPr>
        <p:spPr bwMode="auto">
          <a:xfrm>
            <a:off x="5818188" y="2001838"/>
            <a:ext cx="1766887" cy="828675"/>
          </a:xfrm>
          <a:prstGeom prst="bentConnector2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6" name="모서리가 둥근 직사각형 125"/>
          <p:cNvSpPr/>
          <p:nvPr/>
        </p:nvSpPr>
        <p:spPr>
          <a:xfrm>
            <a:off x="6656388" y="3829050"/>
            <a:ext cx="1873250" cy="541338"/>
          </a:xfrm>
          <a:prstGeom prst="roundRect">
            <a:avLst/>
          </a:prstGeom>
          <a:gradFill flip="none" rotWithShape="1">
            <a:gsLst>
              <a:gs pos="97000">
                <a:srgbClr val="FF3399"/>
              </a:gs>
              <a:gs pos="100000">
                <a:srgbClr val="FF6633"/>
              </a:gs>
              <a:gs pos="99000">
                <a:srgbClr val="FFFF00"/>
              </a:gs>
              <a:gs pos="100000">
                <a:srgbClr val="01A78F"/>
              </a:gs>
              <a:gs pos="100000">
                <a:srgbClr val="3366FF"/>
              </a:gs>
            </a:gsLst>
            <a:lin ang="16200000" scaled="0"/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Steam Drum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인양</a:t>
            </a:r>
            <a:r>
              <a:rPr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정치</a:t>
            </a:r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962025" y="4238625"/>
            <a:ext cx="1889125" cy="563563"/>
          </a:xfrm>
          <a:prstGeom prst="roundRect">
            <a:avLst/>
          </a:prstGeom>
          <a:gradFill flip="none" rotWithShape="1">
            <a:gsLst>
              <a:gs pos="100000">
                <a:srgbClr val="156B13"/>
              </a:gs>
              <a:gs pos="0">
                <a:srgbClr val="156B13"/>
              </a:gs>
              <a:gs pos="0">
                <a:srgbClr val="DDEBCF"/>
              </a:gs>
              <a:gs pos="94000">
                <a:srgbClr val="9CB86E"/>
              </a:gs>
              <a:gs pos="46000">
                <a:srgbClr val="156B13"/>
              </a:gs>
            </a:gsLst>
            <a:lin ang="5400000" scaled="0"/>
            <a:tileRect/>
          </a:gradFill>
          <a:ln>
            <a:solidFill>
              <a:schemeClr val="accent4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Fur </a:t>
            </a:r>
            <a:r>
              <a:rPr kumimoji="0" lang="ko-KR" altLang="en-US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내부 작업대</a:t>
            </a:r>
            <a:endParaRPr kumimoji="0" lang="en-US" altLang="ko-KR" sz="1300" dirty="0"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en-US" altLang="ko-KR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&amp;  </a:t>
            </a:r>
            <a:r>
              <a:rPr kumimoji="0" lang="ko-KR" altLang="en-US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비계 설치</a:t>
            </a:r>
          </a:p>
        </p:txBody>
      </p:sp>
      <p:cxnSp>
        <p:nvCxnSpPr>
          <p:cNvPr id="23578" name="꺾인 연결선 119"/>
          <p:cNvCxnSpPr>
            <a:cxnSpLocks noChangeShapeType="1"/>
            <a:stCxn id="43" idx="3"/>
          </p:cNvCxnSpPr>
          <p:nvPr/>
        </p:nvCxnSpPr>
        <p:spPr bwMode="auto">
          <a:xfrm>
            <a:off x="2873375" y="2305050"/>
            <a:ext cx="1995488" cy="187325"/>
          </a:xfrm>
          <a:prstGeom prst="bentConnector3">
            <a:avLst>
              <a:gd name="adj1" fmla="val 2708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8" name="모서리가 둥근 직사각형 147"/>
          <p:cNvSpPr/>
          <p:nvPr/>
        </p:nvSpPr>
        <p:spPr>
          <a:xfrm>
            <a:off x="1027113" y="5589588"/>
            <a:ext cx="1889125" cy="523875"/>
          </a:xfrm>
          <a:prstGeom prst="round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solidFill>
              <a:schemeClr val="accent4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3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Buckstay</a:t>
            </a:r>
            <a:r>
              <a:rPr kumimoji="0" lang="en-US" altLang="ko-KR" sz="13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&amp; Link Setting</a:t>
            </a:r>
          </a:p>
        </p:txBody>
      </p:sp>
      <p:cxnSp>
        <p:nvCxnSpPr>
          <p:cNvPr id="23580" name="꺾인 연결선 136"/>
          <p:cNvCxnSpPr>
            <a:cxnSpLocks noChangeShapeType="1"/>
            <a:stCxn id="148" idx="2"/>
          </p:cNvCxnSpPr>
          <p:nvPr/>
        </p:nvCxnSpPr>
        <p:spPr bwMode="auto">
          <a:xfrm rot="16200000" flipH="1">
            <a:off x="3336131" y="4749007"/>
            <a:ext cx="160337" cy="2889250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81" name="꺾인 연결선 4"/>
          <p:cNvCxnSpPr>
            <a:cxnSpLocks noChangeShapeType="1"/>
          </p:cNvCxnSpPr>
          <p:nvPr/>
        </p:nvCxnSpPr>
        <p:spPr bwMode="auto">
          <a:xfrm rot="16200000" flipH="1">
            <a:off x="3201988" y="2014537"/>
            <a:ext cx="323850" cy="2936875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82" name="꺾인 연결선 9"/>
          <p:cNvCxnSpPr>
            <a:cxnSpLocks noChangeShapeType="1"/>
            <a:stCxn id="75" idx="0"/>
          </p:cNvCxnSpPr>
          <p:nvPr/>
        </p:nvCxnSpPr>
        <p:spPr bwMode="auto">
          <a:xfrm rot="5400000" flipH="1" flipV="1">
            <a:off x="3236913" y="1387475"/>
            <a:ext cx="287338" cy="2928937"/>
          </a:xfrm>
          <a:prstGeom prst="bentConnector2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02060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44"/>
          <p:cNvSpPr>
            <a:spLocks noChangeArrowheads="1"/>
          </p:cNvSpPr>
          <p:nvPr/>
        </p:nvSpPr>
        <p:spPr bwMode="auto">
          <a:xfrm>
            <a:off x="179388" y="115888"/>
            <a:ext cx="8713787" cy="576262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30000">
                <a:srgbClr val="66008F"/>
              </a:gs>
              <a:gs pos="64999">
                <a:srgbClr val="BA0066"/>
              </a:gs>
              <a:gs pos="89999">
                <a:srgbClr val="FF0000"/>
              </a:gs>
              <a:gs pos="100000">
                <a:srgbClr val="FF8200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prstShdw prst="shdw17" dist="28398" dir="1593903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l">
              <a:defRPr/>
            </a:pPr>
            <a:r>
              <a:rPr lang="ko-KR" alt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주요 </a:t>
            </a:r>
            <a:r>
              <a:rPr lang="ko-KR" alt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공사 설치 계획 </a:t>
            </a:r>
            <a:r>
              <a:rPr lang="en-US" altLang="ko-KR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                                                                                 </a:t>
            </a:r>
            <a:endParaRPr lang="ko-KR" altLang="en-US" sz="2400" dirty="0"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760538" y="930275"/>
            <a:ext cx="1765300" cy="330200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anchor="ctr"/>
          <a:lstStyle/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Furnace Part</a:t>
            </a:r>
            <a:endParaRPr lang="ko-KR" altLang="en-US" sz="16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cxnSp>
        <p:nvCxnSpPr>
          <p:cNvPr id="4" name="꺾인 연결선 20"/>
          <p:cNvCxnSpPr/>
          <p:nvPr/>
        </p:nvCxnSpPr>
        <p:spPr>
          <a:xfrm rot="5400000">
            <a:off x="2346325" y="1708150"/>
            <a:ext cx="539750" cy="0"/>
          </a:xfrm>
          <a:prstGeom prst="bentConnector3">
            <a:avLst>
              <a:gd name="adj1" fmla="val 4774"/>
            </a:avLst>
          </a:prstGeom>
          <a:ln w="31750">
            <a:solidFill>
              <a:schemeClr val="accent4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모서리가 둥근 직사각형 4"/>
          <p:cNvSpPr/>
          <p:nvPr/>
        </p:nvSpPr>
        <p:spPr>
          <a:xfrm>
            <a:off x="1252538" y="1993900"/>
            <a:ext cx="2740025" cy="355600"/>
          </a:xfrm>
          <a:prstGeom prst="round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solidFill>
              <a:schemeClr val="accent4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Fur  Floor Wall Fit-up &amp; Welding</a:t>
            </a:r>
            <a:endParaRPr kumimoji="0"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539750" y="1433513"/>
            <a:ext cx="1655763" cy="350837"/>
          </a:xfrm>
          <a:prstGeom prst="roundRect">
            <a:avLst/>
          </a:prstGeom>
          <a:gradFill flip="none" rotWithShape="1">
            <a:gsLst>
              <a:gs pos="0">
                <a:srgbClr val="DDEBCF"/>
              </a:gs>
              <a:gs pos="7000">
                <a:srgbClr val="9CB86E"/>
              </a:gs>
              <a:gs pos="100000">
                <a:srgbClr val="156B13"/>
              </a:gs>
            </a:gsLst>
            <a:lin ang="5400000" scaled="0"/>
            <a:tileRect/>
          </a:gradFill>
          <a:ln>
            <a:solidFill>
              <a:schemeClr val="accent4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Fur </a:t>
            </a:r>
            <a:r>
              <a:rPr kumimoji="0" lang="ko-KR" altLang="en-US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내부 비계 해체</a:t>
            </a:r>
          </a:p>
        </p:txBody>
      </p:sp>
      <p:cxnSp>
        <p:nvCxnSpPr>
          <p:cNvPr id="24583" name="직선 화살표 연결선 7"/>
          <p:cNvCxnSpPr>
            <a:cxnSpLocks noChangeShapeType="1"/>
            <a:stCxn id="6" idx="3"/>
          </p:cNvCxnSpPr>
          <p:nvPr/>
        </p:nvCxnSpPr>
        <p:spPr bwMode="auto">
          <a:xfrm>
            <a:off x="2195513" y="1608138"/>
            <a:ext cx="420687" cy="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584" name="직선 화살표 연결선 10"/>
          <p:cNvCxnSpPr>
            <a:cxnSpLocks noChangeShapeType="1"/>
            <a:stCxn id="5" idx="2"/>
          </p:cNvCxnSpPr>
          <p:nvPr/>
        </p:nvCxnSpPr>
        <p:spPr bwMode="auto">
          <a:xfrm flipH="1">
            <a:off x="2616200" y="2349500"/>
            <a:ext cx="0" cy="719138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모서리가 둥근 직사각형 12"/>
          <p:cNvSpPr/>
          <p:nvPr/>
        </p:nvSpPr>
        <p:spPr>
          <a:xfrm>
            <a:off x="1246188" y="3068638"/>
            <a:ext cx="2740025" cy="355600"/>
          </a:xfrm>
          <a:prstGeom prst="round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solidFill>
              <a:schemeClr val="accent4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Fur Wall </a:t>
            </a:r>
            <a:r>
              <a:rPr kumimoji="0" lang="en-US" altLang="ko-KR" sz="12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Att`h</a:t>
            </a:r>
            <a:r>
              <a:rPr kumimoji="0" lang="en-US" altLang="ko-KR" sz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Fit-up &amp; Welding</a:t>
            </a:r>
            <a:endParaRPr kumimoji="0"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39750" y="2533650"/>
            <a:ext cx="1655763" cy="350838"/>
          </a:xfrm>
          <a:prstGeom prst="roundRect">
            <a:avLst/>
          </a:prstGeom>
          <a:gradFill flip="none" rotWithShape="1">
            <a:gsLst>
              <a:gs pos="0">
                <a:srgbClr val="DDEBCF"/>
              </a:gs>
              <a:gs pos="7000">
                <a:srgbClr val="9CB86E"/>
              </a:gs>
              <a:gs pos="100000">
                <a:srgbClr val="156B13"/>
              </a:gs>
            </a:gsLst>
            <a:lin ang="5400000" scaled="0"/>
            <a:tileRect/>
          </a:gradFill>
          <a:ln>
            <a:solidFill>
              <a:schemeClr val="accent4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Fur </a:t>
            </a:r>
            <a:r>
              <a:rPr kumimoji="0" lang="ko-KR" altLang="en-US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내부 비계 설치</a:t>
            </a:r>
          </a:p>
        </p:txBody>
      </p:sp>
      <p:cxnSp>
        <p:nvCxnSpPr>
          <p:cNvPr id="24587" name="직선 화살표 연결선 14"/>
          <p:cNvCxnSpPr>
            <a:cxnSpLocks noChangeShapeType="1"/>
          </p:cNvCxnSpPr>
          <p:nvPr/>
        </p:nvCxnSpPr>
        <p:spPr bwMode="auto">
          <a:xfrm>
            <a:off x="2201863" y="2708275"/>
            <a:ext cx="420687" cy="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588" name="직선 화살표 연결선 15"/>
          <p:cNvCxnSpPr>
            <a:cxnSpLocks noChangeShapeType="1"/>
          </p:cNvCxnSpPr>
          <p:nvPr/>
        </p:nvCxnSpPr>
        <p:spPr bwMode="auto">
          <a:xfrm flipH="1">
            <a:off x="2616200" y="3424238"/>
            <a:ext cx="0" cy="86360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모서리가 둥근 직사각형 17"/>
          <p:cNvSpPr/>
          <p:nvPr/>
        </p:nvSpPr>
        <p:spPr>
          <a:xfrm>
            <a:off x="525463" y="3598863"/>
            <a:ext cx="1441450" cy="539750"/>
          </a:xfrm>
          <a:prstGeom prst="roundRect">
            <a:avLst/>
          </a:prstGeom>
          <a:gradFill flip="none" rotWithShape="1">
            <a:gsLst>
              <a:gs pos="0">
                <a:srgbClr val="03D4A8"/>
              </a:gs>
              <a:gs pos="0">
                <a:srgbClr val="21D6E0"/>
              </a:gs>
              <a:gs pos="100000">
                <a:srgbClr val="0087E6"/>
              </a:gs>
              <a:gs pos="100000">
                <a:srgbClr val="005CBF"/>
              </a:gs>
            </a:gsLst>
            <a:lin ang="16200000" scaled="0"/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3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Insulation Pin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3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Fit-up </a:t>
            </a:r>
            <a:endParaRPr kumimoji="0" lang="ko-KR" altLang="en-US" sz="13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cxnSp>
        <p:nvCxnSpPr>
          <p:cNvPr id="24590" name="직선 화살표 연결선 21"/>
          <p:cNvCxnSpPr>
            <a:cxnSpLocks noChangeShapeType="1"/>
            <a:stCxn id="18" idx="3"/>
          </p:cNvCxnSpPr>
          <p:nvPr/>
        </p:nvCxnSpPr>
        <p:spPr bwMode="auto">
          <a:xfrm>
            <a:off x="1966913" y="3868738"/>
            <a:ext cx="646112" cy="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모서리가 둥근 직사각형 26"/>
          <p:cNvSpPr/>
          <p:nvPr/>
        </p:nvSpPr>
        <p:spPr>
          <a:xfrm>
            <a:off x="5643563" y="1978025"/>
            <a:ext cx="2592387" cy="346075"/>
          </a:xfrm>
          <a:prstGeom prst="roundRect">
            <a:avLst/>
          </a:prstGeom>
          <a:gradFill flip="none" rotWithShape="1">
            <a:gsLst>
              <a:gs pos="0">
                <a:srgbClr val="FFF200"/>
              </a:gs>
              <a:gs pos="14000">
                <a:srgbClr val="FF7A00"/>
              </a:gs>
              <a:gs pos="100000">
                <a:srgbClr val="FF0300"/>
              </a:gs>
              <a:gs pos="100000">
                <a:srgbClr val="4D0808"/>
              </a:gs>
            </a:gsLst>
            <a:lin ang="5400000" scaled="0"/>
            <a:tileRect/>
          </a:gradFill>
          <a:ln>
            <a:solidFill>
              <a:schemeClr val="accent4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Hanger Rod </a:t>
            </a:r>
            <a:r>
              <a:rPr kumimoji="0" lang="en-US" altLang="ko-KR" sz="130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&amp; Tube </a:t>
            </a:r>
            <a:r>
              <a:rPr kumimoji="0" lang="ko-KR" altLang="en-US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설치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6021388" y="896938"/>
            <a:ext cx="1854200" cy="363537"/>
          </a:xfrm>
          <a:prstGeom prst="rect">
            <a:avLst/>
          </a:prstGeom>
          <a:gradFill flip="none" rotWithShape="1">
            <a:gsLst>
              <a:gs pos="0">
                <a:srgbClr val="000082"/>
              </a:gs>
              <a:gs pos="100000">
                <a:srgbClr val="BA0066"/>
              </a:gs>
              <a:gs pos="99000">
                <a:srgbClr val="FF0000"/>
              </a:gs>
              <a:gs pos="22000">
                <a:srgbClr val="FF8200"/>
              </a:gs>
            </a:gsLst>
            <a:lin ang="16200000" scaled="0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anchor="ctr"/>
          <a:lstStyle/>
          <a:p>
            <a:pPr>
              <a:defRPr/>
            </a:pPr>
            <a:r>
              <a:rPr lang="en-US" altLang="ko-KR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Convection Part</a:t>
            </a:r>
            <a:endParaRPr lang="ko-KR" altLang="en-US" sz="16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656263" y="1385888"/>
            <a:ext cx="2605087" cy="379412"/>
          </a:xfrm>
          <a:prstGeom prst="roundRect">
            <a:avLst/>
          </a:prstGeom>
          <a:gradFill flip="none" rotWithShape="1">
            <a:gsLst>
              <a:gs pos="0">
                <a:srgbClr val="FFF200"/>
              </a:gs>
              <a:gs pos="14000">
                <a:srgbClr val="FF7A00"/>
              </a:gs>
              <a:gs pos="100000">
                <a:srgbClr val="FF0300"/>
              </a:gs>
              <a:gs pos="100000">
                <a:srgbClr val="4D0808"/>
              </a:gs>
            </a:gsLst>
            <a:lin ang="5400000" scaled="0"/>
            <a:tileRect/>
          </a:gradFill>
          <a:ln>
            <a:solidFill>
              <a:schemeClr val="accent4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T.A.H &amp; Gas Duct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인양</a:t>
            </a:r>
            <a:r>
              <a:rPr kumimoji="0" lang="en-US" altLang="ko-KR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kumimoji="0" lang="ko-KR" altLang="en-US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가정치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5643563" y="2538413"/>
            <a:ext cx="2608262" cy="346075"/>
          </a:xfrm>
          <a:prstGeom prst="roundRect">
            <a:avLst/>
          </a:prstGeom>
          <a:gradFill flip="none" rotWithShape="1">
            <a:gsLst>
              <a:gs pos="0">
                <a:srgbClr val="FFF200"/>
              </a:gs>
              <a:gs pos="14000">
                <a:srgbClr val="FF7A00"/>
              </a:gs>
              <a:gs pos="100000">
                <a:srgbClr val="FF0300"/>
              </a:gs>
              <a:gs pos="100000">
                <a:srgbClr val="4D0808"/>
              </a:gs>
            </a:gsLst>
            <a:lin ang="5400000" scaled="0"/>
            <a:tileRect/>
          </a:gradFill>
          <a:ln>
            <a:solidFill>
              <a:schemeClr val="accent4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Con. Pass Side &amp; Rear Wall</a:t>
            </a:r>
            <a:endParaRPr kumimoji="0" lang="ko-KR" altLang="en-US" sz="1300" dirty="0"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5643563" y="3792538"/>
            <a:ext cx="2614612" cy="346075"/>
          </a:xfrm>
          <a:prstGeom prst="roundRect">
            <a:avLst/>
          </a:prstGeom>
          <a:gradFill flip="none" rotWithShape="1">
            <a:gsLst>
              <a:gs pos="0">
                <a:srgbClr val="FFF200"/>
              </a:gs>
              <a:gs pos="14000">
                <a:srgbClr val="FF7A00"/>
              </a:gs>
              <a:gs pos="100000">
                <a:srgbClr val="FF0300"/>
              </a:gs>
              <a:gs pos="100000">
                <a:srgbClr val="4D0808"/>
              </a:gs>
            </a:gsLst>
            <a:lin ang="5400000" scaled="0"/>
            <a:tileRect/>
          </a:gradFill>
          <a:ln>
            <a:solidFill>
              <a:schemeClr val="accent4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Eco` Lower Tube </a:t>
            </a:r>
            <a:r>
              <a:rPr kumimoji="0" lang="ko-KR" altLang="en-US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인양</a:t>
            </a:r>
            <a:r>
              <a:rPr kumimoji="0" lang="en-US" altLang="ko-KR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kumimoji="0" lang="ko-KR" altLang="en-US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정치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664200" y="5745163"/>
            <a:ext cx="2603500" cy="346075"/>
          </a:xfrm>
          <a:prstGeom prst="roundRect">
            <a:avLst/>
          </a:prstGeom>
          <a:gradFill flip="none" rotWithShape="1">
            <a:gsLst>
              <a:gs pos="0">
                <a:srgbClr val="FFF200"/>
              </a:gs>
              <a:gs pos="14000">
                <a:srgbClr val="FF7A00"/>
              </a:gs>
              <a:gs pos="100000">
                <a:srgbClr val="FF0300"/>
              </a:gs>
              <a:gs pos="100000">
                <a:srgbClr val="4D0808"/>
              </a:gs>
            </a:gsLst>
            <a:lin ang="5400000" scaled="0"/>
            <a:tileRect/>
          </a:gradFill>
          <a:ln>
            <a:solidFill>
              <a:schemeClr val="accent4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300" dirty="0" err="1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Superheater</a:t>
            </a:r>
            <a:r>
              <a:rPr kumimoji="0" lang="en-US" altLang="ko-KR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Tube </a:t>
            </a:r>
            <a:r>
              <a:rPr kumimoji="0" lang="ko-KR" altLang="en-US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인양</a:t>
            </a:r>
            <a:r>
              <a:rPr kumimoji="0" lang="en-US" altLang="ko-KR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kumimoji="0" lang="ko-KR" altLang="en-US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정치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656263" y="4376738"/>
            <a:ext cx="2592387" cy="346075"/>
          </a:xfrm>
          <a:prstGeom prst="roundRect">
            <a:avLst/>
          </a:prstGeom>
          <a:gradFill flip="none" rotWithShape="1">
            <a:gsLst>
              <a:gs pos="0">
                <a:srgbClr val="FFF200"/>
              </a:gs>
              <a:gs pos="14000">
                <a:srgbClr val="FF7A00"/>
              </a:gs>
              <a:gs pos="100000">
                <a:srgbClr val="FF0300"/>
              </a:gs>
              <a:gs pos="100000">
                <a:srgbClr val="4D0808"/>
              </a:gs>
            </a:gsLst>
            <a:lin ang="5400000" scaled="0"/>
            <a:tileRect/>
          </a:gradFill>
          <a:ln>
            <a:solidFill>
              <a:schemeClr val="accent4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Eco` Middle Tube </a:t>
            </a:r>
            <a:r>
              <a:rPr kumimoji="0" lang="ko-KR" altLang="en-US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인양</a:t>
            </a:r>
            <a:r>
              <a:rPr kumimoji="0" lang="en-US" altLang="ko-KR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kumimoji="0" lang="ko-KR" altLang="en-US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정치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5643563" y="4930775"/>
            <a:ext cx="2614612" cy="347663"/>
          </a:xfrm>
          <a:prstGeom prst="roundRect">
            <a:avLst/>
          </a:prstGeom>
          <a:gradFill flip="none" rotWithShape="1">
            <a:gsLst>
              <a:gs pos="0">
                <a:srgbClr val="FFF200"/>
              </a:gs>
              <a:gs pos="14000">
                <a:srgbClr val="FF7A00"/>
              </a:gs>
              <a:gs pos="100000">
                <a:srgbClr val="FF0300"/>
              </a:gs>
              <a:gs pos="100000">
                <a:srgbClr val="4D0808"/>
              </a:gs>
            </a:gsLst>
            <a:lin ang="5400000" scaled="0"/>
            <a:tileRect/>
          </a:gradFill>
          <a:ln>
            <a:solidFill>
              <a:schemeClr val="accent4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Eco` Upper Tube </a:t>
            </a:r>
            <a:r>
              <a:rPr kumimoji="0" lang="ko-KR" altLang="en-US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인양</a:t>
            </a:r>
            <a:r>
              <a:rPr kumimoji="0" lang="en-US" altLang="ko-KR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kumimoji="0" lang="ko-KR" altLang="en-US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정치</a:t>
            </a:r>
          </a:p>
        </p:txBody>
      </p:sp>
      <p:cxnSp>
        <p:nvCxnSpPr>
          <p:cNvPr id="24599" name="직선 화살표 연결선 35"/>
          <p:cNvCxnSpPr>
            <a:cxnSpLocks noChangeShapeType="1"/>
          </p:cNvCxnSpPr>
          <p:nvPr/>
        </p:nvCxnSpPr>
        <p:spPr bwMode="auto">
          <a:xfrm flipH="1">
            <a:off x="6950075" y="2324100"/>
            <a:ext cx="0" cy="21590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600" name="직선 화살표 연결선 36"/>
          <p:cNvCxnSpPr>
            <a:cxnSpLocks noChangeShapeType="1"/>
          </p:cNvCxnSpPr>
          <p:nvPr/>
        </p:nvCxnSpPr>
        <p:spPr bwMode="auto">
          <a:xfrm flipH="1">
            <a:off x="6951663" y="1790700"/>
            <a:ext cx="0" cy="179388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601" name="직선 화살표 연결선 37"/>
          <p:cNvCxnSpPr>
            <a:cxnSpLocks noChangeShapeType="1"/>
          </p:cNvCxnSpPr>
          <p:nvPr/>
        </p:nvCxnSpPr>
        <p:spPr bwMode="auto">
          <a:xfrm flipH="1">
            <a:off x="6940550" y="2889250"/>
            <a:ext cx="0" cy="900113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602" name="직선 화살표 연결선 38"/>
          <p:cNvCxnSpPr>
            <a:cxnSpLocks noChangeShapeType="1"/>
          </p:cNvCxnSpPr>
          <p:nvPr/>
        </p:nvCxnSpPr>
        <p:spPr bwMode="auto">
          <a:xfrm flipH="1">
            <a:off x="6940550" y="4157663"/>
            <a:ext cx="0" cy="21590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603" name="직선 화살표 연결선 39"/>
          <p:cNvCxnSpPr>
            <a:cxnSpLocks noChangeShapeType="1"/>
          </p:cNvCxnSpPr>
          <p:nvPr/>
        </p:nvCxnSpPr>
        <p:spPr bwMode="auto">
          <a:xfrm flipH="1">
            <a:off x="6940550" y="4722813"/>
            <a:ext cx="0" cy="21590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604" name="직선 화살표 연결선 40"/>
          <p:cNvCxnSpPr>
            <a:cxnSpLocks noChangeShapeType="1"/>
          </p:cNvCxnSpPr>
          <p:nvPr/>
        </p:nvCxnSpPr>
        <p:spPr bwMode="auto">
          <a:xfrm flipH="1">
            <a:off x="6965950" y="6091238"/>
            <a:ext cx="0" cy="468312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605" name="직선 화살표 연결선 42"/>
          <p:cNvCxnSpPr>
            <a:cxnSpLocks noChangeShapeType="1"/>
          </p:cNvCxnSpPr>
          <p:nvPr/>
        </p:nvCxnSpPr>
        <p:spPr bwMode="auto">
          <a:xfrm flipH="1">
            <a:off x="6950075" y="5278438"/>
            <a:ext cx="0" cy="466725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" name="모서리가 둥근 직사각형 43"/>
          <p:cNvSpPr/>
          <p:nvPr/>
        </p:nvSpPr>
        <p:spPr>
          <a:xfrm>
            <a:off x="4297363" y="2965450"/>
            <a:ext cx="1138237" cy="788988"/>
          </a:xfrm>
          <a:prstGeom prst="roundRect">
            <a:avLst/>
          </a:prstGeom>
          <a:gradFill flip="none" rotWithShape="1">
            <a:gsLst>
              <a:gs pos="0">
                <a:srgbClr val="FFF200"/>
              </a:gs>
              <a:gs pos="2000">
                <a:srgbClr val="FF7A00"/>
              </a:gs>
              <a:gs pos="96000">
                <a:srgbClr val="FF0300"/>
              </a:gs>
              <a:gs pos="100000">
                <a:srgbClr val="4D0808"/>
              </a:gs>
            </a:gsLst>
            <a:lin ang="5400000" scaled="0"/>
            <a:tileRect/>
          </a:gradFill>
          <a:ln>
            <a:solidFill>
              <a:schemeClr val="accent4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Con. Pass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Rear Wall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Tube W/D</a:t>
            </a:r>
            <a:endParaRPr kumimoji="0" lang="ko-KR" altLang="en-US" sz="1300" dirty="0"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cxnSp>
        <p:nvCxnSpPr>
          <p:cNvPr id="24607" name="직선 화살표 연결선 46"/>
          <p:cNvCxnSpPr>
            <a:cxnSpLocks noChangeShapeType="1"/>
            <a:stCxn id="44" idx="3"/>
          </p:cNvCxnSpPr>
          <p:nvPr/>
        </p:nvCxnSpPr>
        <p:spPr bwMode="auto">
          <a:xfrm>
            <a:off x="5435600" y="3360738"/>
            <a:ext cx="1504950" cy="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" name="모서리가 둥근 직사각형 49"/>
          <p:cNvSpPr/>
          <p:nvPr/>
        </p:nvSpPr>
        <p:spPr>
          <a:xfrm>
            <a:off x="4294188" y="4538663"/>
            <a:ext cx="1138237" cy="585787"/>
          </a:xfrm>
          <a:prstGeom prst="roundRect">
            <a:avLst/>
          </a:prstGeom>
          <a:gradFill flip="none" rotWithShape="1">
            <a:gsLst>
              <a:gs pos="0">
                <a:srgbClr val="FFF200"/>
              </a:gs>
              <a:gs pos="2000">
                <a:srgbClr val="FF7A00"/>
              </a:gs>
              <a:gs pos="96000">
                <a:srgbClr val="FF0300"/>
              </a:gs>
              <a:gs pos="100000">
                <a:srgbClr val="4D0808"/>
              </a:gs>
            </a:gsLst>
            <a:lin ang="5400000" scaled="0"/>
            <a:tileRect/>
          </a:gradFill>
          <a:ln>
            <a:solidFill>
              <a:schemeClr val="accent4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Eco` Tube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Welding</a:t>
            </a:r>
            <a:endParaRPr kumimoji="0" lang="ko-KR" altLang="en-US" sz="1300" dirty="0"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cxnSp>
        <p:nvCxnSpPr>
          <p:cNvPr id="24609" name="꺾인 연결선 53"/>
          <p:cNvCxnSpPr>
            <a:cxnSpLocks noChangeShapeType="1"/>
          </p:cNvCxnSpPr>
          <p:nvPr/>
        </p:nvCxnSpPr>
        <p:spPr bwMode="auto">
          <a:xfrm rot="16200000" flipH="1">
            <a:off x="5717381" y="4245769"/>
            <a:ext cx="360363" cy="2085975"/>
          </a:xfrm>
          <a:prstGeom prst="bentConnector2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6" name="모서리가 둥근 직사각형 55"/>
          <p:cNvSpPr/>
          <p:nvPr/>
        </p:nvSpPr>
        <p:spPr>
          <a:xfrm>
            <a:off x="4297363" y="5589588"/>
            <a:ext cx="1135062" cy="639762"/>
          </a:xfrm>
          <a:prstGeom prst="roundRect">
            <a:avLst/>
          </a:prstGeom>
          <a:gradFill flip="none" rotWithShape="1">
            <a:gsLst>
              <a:gs pos="0">
                <a:srgbClr val="FFF200"/>
              </a:gs>
              <a:gs pos="2000">
                <a:srgbClr val="FF7A00"/>
              </a:gs>
              <a:gs pos="96000">
                <a:srgbClr val="FF0300"/>
              </a:gs>
              <a:gs pos="100000">
                <a:srgbClr val="4D0808"/>
              </a:gs>
            </a:gsLst>
            <a:lin ang="5400000" scaled="0"/>
            <a:tileRect/>
          </a:gradFill>
          <a:ln>
            <a:solidFill>
              <a:schemeClr val="accent4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S/H Header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인양</a:t>
            </a:r>
            <a:r>
              <a:rPr kumimoji="0" lang="en-US" altLang="ko-KR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kumimoji="0" lang="ko-KR" altLang="en-US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정치</a:t>
            </a:r>
          </a:p>
        </p:txBody>
      </p:sp>
      <p:cxnSp>
        <p:nvCxnSpPr>
          <p:cNvPr id="24611" name="꺾인 연결선 56"/>
          <p:cNvCxnSpPr>
            <a:cxnSpLocks noChangeShapeType="1"/>
          </p:cNvCxnSpPr>
          <p:nvPr/>
        </p:nvCxnSpPr>
        <p:spPr bwMode="auto">
          <a:xfrm rot="16200000" flipH="1">
            <a:off x="5869782" y="5244306"/>
            <a:ext cx="107950" cy="2084387"/>
          </a:xfrm>
          <a:prstGeom prst="bentConnector2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81018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44"/>
          <p:cNvSpPr>
            <a:spLocks noChangeArrowheads="1"/>
          </p:cNvSpPr>
          <p:nvPr/>
        </p:nvSpPr>
        <p:spPr bwMode="auto">
          <a:xfrm>
            <a:off x="179388" y="260350"/>
            <a:ext cx="8713787" cy="4318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30000">
                <a:srgbClr val="66008F"/>
              </a:gs>
              <a:gs pos="64999">
                <a:srgbClr val="BA0066"/>
              </a:gs>
              <a:gs pos="89999">
                <a:srgbClr val="FF0000"/>
              </a:gs>
              <a:gs pos="100000">
                <a:srgbClr val="FF8200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prstShdw prst="shdw17" dist="28398" dir="1593903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l">
              <a:defRPr/>
            </a:pPr>
            <a:r>
              <a:rPr lang="en-US" altLang="ko-KR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ko-KR" alt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주요 공사 설치 </a:t>
            </a:r>
            <a:r>
              <a:rPr lang="ko-KR" alt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계획 </a:t>
            </a:r>
            <a:r>
              <a:rPr lang="en-US" altLang="ko-KR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                                                                                   </a:t>
            </a:r>
            <a:endParaRPr lang="ko-KR" altLang="en-US" sz="2400" dirty="0"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5843588" y="2476500"/>
            <a:ext cx="2592387" cy="346075"/>
          </a:xfrm>
          <a:prstGeom prst="roundRect">
            <a:avLst/>
          </a:prstGeom>
          <a:gradFill flip="none" rotWithShape="1">
            <a:gsLst>
              <a:gs pos="0">
                <a:srgbClr val="FFF200"/>
              </a:gs>
              <a:gs pos="14000">
                <a:srgbClr val="FF7A00"/>
              </a:gs>
              <a:gs pos="100000">
                <a:srgbClr val="FF0300"/>
              </a:gs>
              <a:gs pos="100000">
                <a:srgbClr val="4D0808"/>
              </a:gs>
            </a:gsLst>
            <a:lin ang="5400000" scaled="0"/>
            <a:tileRect/>
          </a:gradFill>
          <a:ln>
            <a:solidFill>
              <a:schemeClr val="accent4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S/H Header &amp; Tube Welding</a:t>
            </a:r>
            <a:endParaRPr kumimoji="0" lang="ko-KR" altLang="en-US" sz="1300" dirty="0"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cxnSp>
        <p:nvCxnSpPr>
          <p:cNvPr id="25604" name="직선 화살표 연결선 3"/>
          <p:cNvCxnSpPr>
            <a:cxnSpLocks noChangeShapeType="1"/>
          </p:cNvCxnSpPr>
          <p:nvPr/>
        </p:nvCxnSpPr>
        <p:spPr bwMode="auto">
          <a:xfrm>
            <a:off x="1903413" y="3786188"/>
            <a:ext cx="0" cy="900112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05" name="직선 화살표 연결선 4"/>
          <p:cNvCxnSpPr>
            <a:cxnSpLocks noChangeShapeType="1"/>
          </p:cNvCxnSpPr>
          <p:nvPr/>
        </p:nvCxnSpPr>
        <p:spPr bwMode="auto">
          <a:xfrm flipH="1">
            <a:off x="4211638" y="2198688"/>
            <a:ext cx="0" cy="250825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06" name="직선 화살표 연결선 5"/>
          <p:cNvCxnSpPr>
            <a:cxnSpLocks noChangeShapeType="1"/>
          </p:cNvCxnSpPr>
          <p:nvPr/>
        </p:nvCxnSpPr>
        <p:spPr bwMode="auto">
          <a:xfrm flipH="1">
            <a:off x="7140575" y="2822575"/>
            <a:ext cx="0" cy="360363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07" name="직선 화살표 연결선 6"/>
          <p:cNvCxnSpPr>
            <a:cxnSpLocks noChangeShapeType="1"/>
          </p:cNvCxnSpPr>
          <p:nvPr/>
        </p:nvCxnSpPr>
        <p:spPr bwMode="auto">
          <a:xfrm flipH="1">
            <a:off x="7140575" y="3549650"/>
            <a:ext cx="0" cy="828675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08" name="직선 화살표 연결선 7"/>
          <p:cNvCxnSpPr>
            <a:cxnSpLocks noChangeShapeType="1"/>
          </p:cNvCxnSpPr>
          <p:nvPr/>
        </p:nvCxnSpPr>
        <p:spPr bwMode="auto">
          <a:xfrm flipH="1">
            <a:off x="7158038" y="4738688"/>
            <a:ext cx="0" cy="684212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09" name="직선 화살표 연결선 8"/>
          <p:cNvCxnSpPr>
            <a:cxnSpLocks noChangeShapeType="1"/>
          </p:cNvCxnSpPr>
          <p:nvPr/>
        </p:nvCxnSpPr>
        <p:spPr bwMode="auto">
          <a:xfrm flipH="1">
            <a:off x="7151688" y="5767388"/>
            <a:ext cx="0" cy="360362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모서리가 둥근 직사각형 9"/>
          <p:cNvSpPr/>
          <p:nvPr/>
        </p:nvSpPr>
        <p:spPr>
          <a:xfrm>
            <a:off x="684213" y="6159500"/>
            <a:ext cx="2447925" cy="354013"/>
          </a:xfrm>
          <a:prstGeom prst="round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solidFill>
              <a:schemeClr val="accent4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Furnace Insulation &amp; Lagging</a:t>
            </a:r>
            <a:endParaRPr kumimoji="0"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867400" y="6127750"/>
            <a:ext cx="2592388" cy="385763"/>
          </a:xfrm>
          <a:prstGeom prst="roundRect">
            <a:avLst/>
          </a:prstGeom>
          <a:gradFill flip="none" rotWithShape="1">
            <a:gsLst>
              <a:gs pos="0">
                <a:srgbClr val="FFF200"/>
              </a:gs>
              <a:gs pos="14000">
                <a:srgbClr val="FF7A00"/>
              </a:gs>
              <a:gs pos="100000">
                <a:srgbClr val="FF0300"/>
              </a:gs>
              <a:gs pos="100000">
                <a:srgbClr val="4D0808"/>
              </a:gs>
            </a:gsLst>
            <a:lin ang="5400000" scaled="0"/>
            <a:tileRect/>
          </a:gradFill>
          <a:ln>
            <a:solidFill>
              <a:schemeClr val="accent4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Economizer Casing</a:t>
            </a:r>
            <a:endParaRPr kumimoji="0" lang="ko-KR" altLang="en-US" sz="1300" dirty="0"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843588" y="3203575"/>
            <a:ext cx="2592387" cy="346075"/>
          </a:xfrm>
          <a:prstGeom prst="roundRect">
            <a:avLst/>
          </a:prstGeom>
          <a:gradFill flip="none" rotWithShape="1">
            <a:gsLst>
              <a:gs pos="0">
                <a:srgbClr val="FFF200"/>
              </a:gs>
              <a:gs pos="14000">
                <a:srgbClr val="FF7A00"/>
              </a:gs>
              <a:gs pos="100000">
                <a:srgbClr val="FF0300"/>
              </a:gs>
              <a:gs pos="100000">
                <a:srgbClr val="4D0808"/>
              </a:gs>
            </a:gsLst>
            <a:lin ang="5400000" scaled="0"/>
            <a:tileRect/>
          </a:gradFill>
          <a:ln>
            <a:solidFill>
              <a:schemeClr val="accent4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Con. Pass Front Wall </a:t>
            </a:r>
            <a:r>
              <a:rPr kumimoji="0" lang="ko-KR" altLang="en-US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설치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843588" y="4391025"/>
            <a:ext cx="2616200" cy="347663"/>
          </a:xfrm>
          <a:prstGeom prst="roundRect">
            <a:avLst/>
          </a:prstGeom>
          <a:gradFill flip="none" rotWithShape="1">
            <a:gsLst>
              <a:gs pos="0">
                <a:srgbClr val="FFF200"/>
              </a:gs>
              <a:gs pos="14000">
                <a:srgbClr val="FF7A00"/>
              </a:gs>
              <a:gs pos="100000">
                <a:srgbClr val="FF0300"/>
              </a:gs>
              <a:gs pos="100000">
                <a:srgbClr val="4D0808"/>
              </a:gs>
            </a:gsLst>
            <a:lin ang="5400000" scaled="0"/>
            <a:tileRect/>
          </a:gradFill>
          <a:ln>
            <a:solidFill>
              <a:schemeClr val="accent4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Con. Pass  Wall Align &amp; W/D</a:t>
            </a:r>
            <a:endParaRPr kumimoji="0" lang="ko-KR" altLang="en-US" sz="1300" dirty="0"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854700" y="5422900"/>
            <a:ext cx="2605088" cy="346075"/>
          </a:xfrm>
          <a:prstGeom prst="roundRect">
            <a:avLst/>
          </a:prstGeom>
          <a:gradFill flip="none" rotWithShape="1">
            <a:gsLst>
              <a:gs pos="0">
                <a:srgbClr val="FFF200"/>
              </a:gs>
              <a:gs pos="14000">
                <a:srgbClr val="FF7A00"/>
              </a:gs>
              <a:gs pos="100000">
                <a:srgbClr val="FF0300"/>
              </a:gs>
              <a:gs pos="100000">
                <a:srgbClr val="4D0808"/>
              </a:gs>
            </a:gsLst>
            <a:lin ang="5400000" scaled="0"/>
            <a:tileRect/>
          </a:gradFill>
          <a:ln>
            <a:solidFill>
              <a:schemeClr val="accent4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Connection Pipe Fit-up &amp; W/D</a:t>
            </a:r>
            <a:endParaRPr kumimoji="0" lang="ko-KR" altLang="en-US" sz="1300" dirty="0"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051175" y="3141663"/>
            <a:ext cx="2322513" cy="450850"/>
          </a:xfrm>
          <a:prstGeom prst="roundRect">
            <a:avLst/>
          </a:prstGeom>
          <a:gradFill flip="none" rotWithShape="1">
            <a:gsLst>
              <a:gs pos="0">
                <a:srgbClr val="CCCCFF"/>
              </a:gs>
              <a:gs pos="0">
                <a:srgbClr val="99CCFF"/>
              </a:gs>
              <a:gs pos="0">
                <a:srgbClr val="9966FF"/>
              </a:gs>
              <a:gs pos="100000">
                <a:srgbClr val="CC99FF"/>
              </a:gs>
              <a:gs pos="100000">
                <a:srgbClr val="99CCFF"/>
              </a:gs>
              <a:gs pos="52000">
                <a:srgbClr val="CCCCFF">
                  <a:lumMod val="60000"/>
                </a:srgbClr>
              </a:gs>
            </a:gsLst>
            <a:lin ang="5400000" scaled="0"/>
            <a:tileRect/>
          </a:gradFill>
          <a:ln>
            <a:solidFill>
              <a:schemeClr val="accent4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Cross over Duct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&amp; </a:t>
            </a:r>
            <a:r>
              <a:rPr kumimoji="0" lang="en-US" altLang="ko-KR" sz="1300" dirty="0" err="1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Exp</a:t>
            </a:r>
            <a:r>
              <a:rPr kumimoji="0" lang="en-US" altLang="ko-KR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설치</a:t>
            </a:r>
            <a:endParaRPr kumimoji="0" lang="en-US" altLang="ko-KR" sz="1300" dirty="0"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213475" y="1052513"/>
            <a:ext cx="1854200" cy="431800"/>
          </a:xfrm>
          <a:prstGeom prst="rect">
            <a:avLst/>
          </a:prstGeom>
          <a:gradFill flip="none" rotWithShape="1">
            <a:gsLst>
              <a:gs pos="0">
                <a:srgbClr val="000082"/>
              </a:gs>
              <a:gs pos="100000">
                <a:srgbClr val="BA0066"/>
              </a:gs>
              <a:gs pos="98000">
                <a:srgbClr val="FF0000"/>
              </a:gs>
              <a:gs pos="0">
                <a:srgbClr val="FF8200"/>
              </a:gs>
            </a:gsLst>
            <a:lin ang="16200000" scaled="0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anchor="ctr"/>
          <a:lstStyle/>
          <a:p>
            <a:pPr>
              <a:defRPr/>
            </a:pPr>
            <a:r>
              <a:rPr lang="en-US" altLang="ko-KR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Convection Part</a:t>
            </a:r>
            <a:endParaRPr lang="ko-KR" altLang="en-US" sz="16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00113" y="1052513"/>
            <a:ext cx="1763712" cy="431800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anchor="ctr"/>
          <a:lstStyle/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Furnace Part</a:t>
            </a:r>
            <a:endParaRPr lang="ko-KR" altLang="en-US" sz="16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919538" y="5422900"/>
            <a:ext cx="1439862" cy="595313"/>
          </a:xfrm>
          <a:prstGeom prst="roundRect">
            <a:avLst/>
          </a:prstGeom>
          <a:gradFill flip="none" rotWithShape="1">
            <a:gsLst>
              <a:gs pos="0">
                <a:srgbClr val="FFF200"/>
              </a:gs>
              <a:gs pos="2000">
                <a:srgbClr val="FF7A00"/>
              </a:gs>
              <a:gs pos="96000">
                <a:srgbClr val="FF0300"/>
              </a:gs>
              <a:gs pos="100000">
                <a:srgbClr val="4D0808"/>
              </a:gs>
            </a:gsLst>
            <a:lin ang="5400000" scaled="0"/>
            <a:tileRect/>
          </a:gradFill>
          <a:ln>
            <a:solidFill>
              <a:schemeClr val="accent4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Drum Feeder Pipe W/D</a:t>
            </a:r>
            <a:endParaRPr kumimoji="0" lang="ko-KR" altLang="en-US" sz="1300" dirty="0"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79450" y="5432425"/>
            <a:ext cx="2447925" cy="354013"/>
          </a:xfrm>
          <a:prstGeom prst="round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solidFill>
              <a:schemeClr val="accent4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Furnace  </a:t>
            </a:r>
            <a:r>
              <a:rPr kumimoji="0" lang="ko-KR" altLang="en-US" sz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내화물  </a:t>
            </a:r>
            <a:r>
              <a:rPr kumimoji="0" lang="ko-KR" altLang="en-US" sz="12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타설</a:t>
            </a:r>
            <a:endParaRPr kumimoji="0"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84213" y="4708525"/>
            <a:ext cx="2447925" cy="355600"/>
          </a:xfrm>
          <a:prstGeom prst="round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solidFill>
              <a:schemeClr val="accent4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Test</a:t>
            </a:r>
            <a:r>
              <a:rPr kumimoji="0" lang="ko-KR" altLang="en-US" sz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용 </a:t>
            </a:r>
            <a:r>
              <a:rPr kumimoji="0" lang="ko-KR" altLang="en-US" sz="12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가배관</a:t>
            </a:r>
            <a:r>
              <a:rPr kumimoji="0" lang="ko-KR" altLang="en-US" sz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 및  </a:t>
            </a:r>
            <a:r>
              <a:rPr kumimoji="0" lang="en-US" altLang="ko-KR" sz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Hydro Test</a:t>
            </a:r>
            <a:endParaRPr kumimoji="0"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cxnSp>
        <p:nvCxnSpPr>
          <p:cNvPr id="25621" name="직선 화살표 연결선 8"/>
          <p:cNvCxnSpPr>
            <a:cxnSpLocks noChangeShapeType="1"/>
          </p:cNvCxnSpPr>
          <p:nvPr/>
        </p:nvCxnSpPr>
        <p:spPr bwMode="auto">
          <a:xfrm flipH="1">
            <a:off x="1903413" y="5799138"/>
            <a:ext cx="0" cy="360362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22" name="직선 화살표 연결선 8"/>
          <p:cNvCxnSpPr>
            <a:cxnSpLocks noChangeShapeType="1"/>
          </p:cNvCxnSpPr>
          <p:nvPr/>
        </p:nvCxnSpPr>
        <p:spPr bwMode="auto">
          <a:xfrm flipH="1">
            <a:off x="1908175" y="5072063"/>
            <a:ext cx="0" cy="360362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직사각형 24"/>
          <p:cNvSpPr/>
          <p:nvPr/>
        </p:nvSpPr>
        <p:spPr>
          <a:xfrm>
            <a:off x="3313113" y="1052513"/>
            <a:ext cx="1798637" cy="431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anchor="ctr"/>
          <a:lstStyle/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Cyclone</a:t>
            </a:r>
            <a:endParaRPr lang="ko-KR" altLang="en-US" sz="16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090863" y="3905250"/>
            <a:ext cx="2303462" cy="369888"/>
          </a:xfrm>
          <a:prstGeom prst="roundRect">
            <a:avLst/>
          </a:prstGeom>
          <a:gradFill flip="none" rotWithShape="1">
            <a:gsLst>
              <a:gs pos="0">
                <a:srgbClr val="CCCCFF"/>
              </a:gs>
              <a:gs pos="0">
                <a:srgbClr val="99CCFF"/>
              </a:gs>
              <a:gs pos="0">
                <a:srgbClr val="9966FF"/>
              </a:gs>
              <a:gs pos="100000">
                <a:srgbClr val="CC99FF"/>
              </a:gs>
              <a:gs pos="100000">
                <a:srgbClr val="99CCFF"/>
              </a:gs>
              <a:gs pos="52000">
                <a:srgbClr val="CCCCFF">
                  <a:lumMod val="60000"/>
                </a:srgbClr>
              </a:gs>
            </a:gsLst>
            <a:lin ang="5400000" scaled="0"/>
            <a:tileRect/>
          </a:gradFill>
          <a:ln>
            <a:solidFill>
              <a:schemeClr val="accent4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300" dirty="0" err="1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Windbox</a:t>
            </a:r>
            <a:r>
              <a:rPr kumimoji="0" lang="en-US" altLang="ko-KR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&amp; Duct </a:t>
            </a:r>
            <a:r>
              <a:rPr kumimoji="0" lang="ko-KR" altLang="en-US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설치</a:t>
            </a:r>
            <a:endParaRPr kumimoji="0" lang="en-US" altLang="ko-KR" sz="1300" dirty="0"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3059113" y="1784350"/>
            <a:ext cx="2305050" cy="417513"/>
          </a:xfrm>
          <a:prstGeom prst="roundRect">
            <a:avLst/>
          </a:prstGeom>
          <a:gradFill flip="none" rotWithShape="1">
            <a:gsLst>
              <a:gs pos="0">
                <a:srgbClr val="CCCCFF"/>
              </a:gs>
              <a:gs pos="0">
                <a:srgbClr val="99CCFF"/>
              </a:gs>
              <a:gs pos="0">
                <a:srgbClr val="9966FF"/>
              </a:gs>
              <a:gs pos="100000">
                <a:srgbClr val="CC99FF"/>
              </a:gs>
              <a:gs pos="100000">
                <a:srgbClr val="99CCFF"/>
              </a:gs>
              <a:gs pos="52000">
                <a:srgbClr val="CCCCFF">
                  <a:lumMod val="60000"/>
                </a:srgbClr>
              </a:gs>
            </a:gsLst>
            <a:lin ang="5400000" scaled="0"/>
            <a:tileRect/>
          </a:gradFill>
          <a:ln>
            <a:solidFill>
              <a:schemeClr val="accent4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Cyclone </a:t>
            </a:r>
            <a:r>
              <a:rPr kumimoji="0" lang="ko-KR" altLang="en-US" sz="1300" dirty="0" err="1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지조립</a:t>
            </a:r>
            <a:r>
              <a:rPr kumimoji="0" lang="ko-KR" altLang="en-US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및</a:t>
            </a:r>
            <a:endParaRPr kumimoji="0" lang="en-US" altLang="ko-KR" sz="1300" dirty="0"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내화물 </a:t>
            </a:r>
            <a:r>
              <a:rPr kumimoji="0" lang="ko-KR" altLang="en-US" sz="1300" dirty="0" err="1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타설</a:t>
            </a:r>
            <a:endParaRPr kumimoji="0" lang="en-US" altLang="ko-KR" sz="1300" dirty="0"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3059113" y="2476500"/>
            <a:ext cx="2305050" cy="346075"/>
          </a:xfrm>
          <a:prstGeom prst="roundRect">
            <a:avLst/>
          </a:prstGeom>
          <a:gradFill flip="none" rotWithShape="1">
            <a:gsLst>
              <a:gs pos="0">
                <a:srgbClr val="CCCCFF"/>
              </a:gs>
              <a:gs pos="0">
                <a:srgbClr val="99CCFF"/>
              </a:gs>
              <a:gs pos="0">
                <a:srgbClr val="9966FF"/>
              </a:gs>
              <a:gs pos="100000">
                <a:srgbClr val="CC99FF"/>
              </a:gs>
              <a:gs pos="100000">
                <a:srgbClr val="99CCFF"/>
              </a:gs>
              <a:gs pos="52000">
                <a:srgbClr val="CCCCFF">
                  <a:lumMod val="60000"/>
                </a:srgbClr>
              </a:gs>
            </a:gsLst>
            <a:lin ang="5400000" scaled="0"/>
            <a:tileRect/>
          </a:gradFill>
          <a:ln>
            <a:solidFill>
              <a:schemeClr val="accent4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Hot Cyclone </a:t>
            </a:r>
            <a:r>
              <a:rPr kumimoji="0" lang="ko-KR" altLang="en-US" sz="13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설치</a:t>
            </a:r>
            <a:endParaRPr kumimoji="0" lang="en-US" altLang="ko-KR" sz="1300" dirty="0"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cxnSp>
        <p:nvCxnSpPr>
          <p:cNvPr id="25627" name="직선 화살표 연결선 4"/>
          <p:cNvCxnSpPr>
            <a:cxnSpLocks noChangeShapeType="1"/>
          </p:cNvCxnSpPr>
          <p:nvPr/>
        </p:nvCxnSpPr>
        <p:spPr bwMode="auto">
          <a:xfrm flipH="1">
            <a:off x="4208463" y="2822575"/>
            <a:ext cx="0" cy="288925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28" name="직선 화살표 연결선 4"/>
          <p:cNvCxnSpPr>
            <a:cxnSpLocks noChangeShapeType="1"/>
          </p:cNvCxnSpPr>
          <p:nvPr/>
        </p:nvCxnSpPr>
        <p:spPr bwMode="auto">
          <a:xfrm flipH="1">
            <a:off x="7137400" y="2036763"/>
            <a:ext cx="0" cy="43180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29" name="직선 화살표 연결선 4"/>
          <p:cNvCxnSpPr>
            <a:cxnSpLocks noChangeShapeType="1"/>
          </p:cNvCxnSpPr>
          <p:nvPr/>
        </p:nvCxnSpPr>
        <p:spPr bwMode="auto">
          <a:xfrm flipH="1">
            <a:off x="4216400" y="3592513"/>
            <a:ext cx="0" cy="287337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30" name="꺾인 연결선 34"/>
          <p:cNvCxnSpPr>
            <a:cxnSpLocks noChangeShapeType="1"/>
            <a:stCxn id="20" idx="0"/>
          </p:cNvCxnSpPr>
          <p:nvPr/>
        </p:nvCxnSpPr>
        <p:spPr bwMode="auto">
          <a:xfrm rot="5400000" flipH="1" flipV="1">
            <a:off x="5723732" y="3994943"/>
            <a:ext cx="342900" cy="2513013"/>
          </a:xfrm>
          <a:prstGeom prst="bentConnector2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31" name="꺾인 연결선 36"/>
          <p:cNvCxnSpPr>
            <a:cxnSpLocks noChangeShapeType="1"/>
            <a:stCxn id="26" idx="2"/>
          </p:cNvCxnSpPr>
          <p:nvPr/>
        </p:nvCxnSpPr>
        <p:spPr bwMode="auto">
          <a:xfrm rot="5400000" flipH="1" flipV="1">
            <a:off x="5599113" y="2733675"/>
            <a:ext cx="185738" cy="2897187"/>
          </a:xfrm>
          <a:prstGeom prst="bentConnector4">
            <a:avLst>
              <a:gd name="adj1" fmla="val -123222"/>
              <a:gd name="adj2" fmla="val 47856"/>
            </a:avLst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32" name="꺾인 연결선 45"/>
          <p:cNvCxnSpPr>
            <a:cxnSpLocks noChangeShapeType="1"/>
            <a:stCxn id="26" idx="2"/>
          </p:cNvCxnSpPr>
          <p:nvPr/>
        </p:nvCxnSpPr>
        <p:spPr bwMode="auto">
          <a:xfrm rot="5400000" flipH="1">
            <a:off x="3029744" y="3061494"/>
            <a:ext cx="92075" cy="2335213"/>
          </a:xfrm>
          <a:prstGeom prst="bentConnector4">
            <a:avLst>
              <a:gd name="adj1" fmla="val -246444"/>
              <a:gd name="adj2" fmla="val 66917"/>
            </a:avLst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98484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952" name="AutoShape 16"/>
          <p:cNvSpPr>
            <a:spLocks noChangeArrowheads="1"/>
          </p:cNvSpPr>
          <p:nvPr/>
        </p:nvSpPr>
        <p:spPr bwMode="auto">
          <a:xfrm rot="-5400000">
            <a:off x="3020219" y="2040731"/>
            <a:ext cx="250825" cy="360363"/>
          </a:xfrm>
          <a:prstGeom prst="downArrow">
            <a:avLst>
              <a:gd name="adj1" fmla="val 50000"/>
              <a:gd name="adj2" fmla="val 25142"/>
            </a:avLst>
          </a:prstGeom>
          <a:solidFill>
            <a:srgbClr val="CC0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679954" name="AutoShape 18"/>
          <p:cNvSpPr>
            <a:spLocks noChangeArrowheads="1"/>
          </p:cNvSpPr>
          <p:nvPr/>
        </p:nvSpPr>
        <p:spPr bwMode="auto">
          <a:xfrm rot="-5400000">
            <a:off x="5760244" y="2070894"/>
            <a:ext cx="287337" cy="358775"/>
          </a:xfrm>
          <a:prstGeom prst="downArrow">
            <a:avLst>
              <a:gd name="adj1" fmla="val 50000"/>
              <a:gd name="adj2" fmla="val 25059"/>
            </a:avLst>
          </a:prstGeom>
          <a:solidFill>
            <a:srgbClr val="CC0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6628" name="AutoShape 345"/>
          <p:cNvSpPr>
            <a:spLocks noChangeArrowheads="1"/>
          </p:cNvSpPr>
          <p:nvPr/>
        </p:nvSpPr>
        <p:spPr bwMode="auto">
          <a:xfrm>
            <a:off x="652463" y="882650"/>
            <a:ext cx="2263775" cy="40163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767600"/>
              </a:gs>
              <a:gs pos="5000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 algn="ctr">
            <a:solidFill>
              <a:srgbClr val="000000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anchor="ctr"/>
          <a:lstStyle>
            <a:lvl1pPr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l" eaLnBrk="1" hangingPunct="1"/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Furnace 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</a:p>
        </p:txBody>
      </p:sp>
      <p:sp>
        <p:nvSpPr>
          <p:cNvPr id="17" name="Rectangle 544"/>
          <p:cNvSpPr>
            <a:spLocks noChangeArrowheads="1"/>
          </p:cNvSpPr>
          <p:nvPr/>
        </p:nvSpPr>
        <p:spPr bwMode="auto">
          <a:xfrm>
            <a:off x="250825" y="260350"/>
            <a:ext cx="8642350" cy="50482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30000">
                <a:srgbClr val="66008F"/>
              </a:gs>
              <a:gs pos="64999">
                <a:srgbClr val="BA0066"/>
              </a:gs>
              <a:gs pos="89999">
                <a:srgbClr val="FF0000"/>
              </a:gs>
              <a:gs pos="100000">
                <a:srgbClr val="FF8200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prstShdw prst="shdw17" dist="28398" dir="1593903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l">
              <a:defRPr/>
            </a:pPr>
            <a:r>
              <a:rPr lang="ko-KR" alt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주요 </a:t>
            </a:r>
            <a:r>
              <a:rPr lang="ko-KR" alt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공사 설치 계획 </a:t>
            </a:r>
            <a:r>
              <a:rPr lang="en-US" altLang="ko-KR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                                                                                 </a:t>
            </a:r>
            <a:endParaRPr lang="ko-KR" altLang="en-US" sz="2400" dirty="0"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68338" y="1471613"/>
            <a:ext cx="1717675" cy="360362"/>
          </a:xfrm>
          <a:prstGeom prst="roundRect">
            <a:avLst/>
          </a:prstGeom>
          <a:gradFill flip="none" rotWithShape="1">
            <a:gsLst>
              <a:gs pos="0">
                <a:srgbClr val="F703E6">
                  <a:shade val="30000"/>
                  <a:satMod val="115000"/>
                </a:srgbClr>
              </a:gs>
              <a:gs pos="50000">
                <a:srgbClr val="F703E6">
                  <a:shade val="67500"/>
                  <a:satMod val="115000"/>
                </a:srgbClr>
              </a:gs>
              <a:gs pos="100000">
                <a:srgbClr val="F703E6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accent4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1)  </a:t>
            </a:r>
            <a:r>
              <a:rPr kumimoji="0" lang="ko-KR" altLang="en-US" sz="1600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설치순서</a:t>
            </a:r>
          </a:p>
        </p:txBody>
      </p:sp>
      <p:sp>
        <p:nvSpPr>
          <p:cNvPr id="19" name="Rectangle 11"/>
          <p:cNvSpPr>
            <a:spLocks noChangeArrowheads="1"/>
          </p:cNvSpPr>
          <p:nvPr/>
        </p:nvSpPr>
        <p:spPr bwMode="auto">
          <a:xfrm>
            <a:off x="742950" y="2039938"/>
            <a:ext cx="2024063" cy="360362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50000">
                <a:schemeClr val="bg1"/>
              </a:gs>
              <a:gs pos="100000">
                <a:schemeClr val="accent1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ko-KR" sz="1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Hanger Rod </a:t>
            </a:r>
            <a:r>
              <a:rPr lang="ko-KR" altLang="en-US" sz="1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설치</a:t>
            </a:r>
            <a:endParaRPr lang="en-US" altLang="ko-KR" sz="14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3502025" y="1916113"/>
            <a:ext cx="2024063" cy="606425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50000">
                <a:schemeClr val="bg1"/>
              </a:gs>
              <a:gs pos="100000">
                <a:schemeClr val="accent1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ko-KR" sz="1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Right/Left Side Upper </a:t>
            </a:r>
          </a:p>
          <a:p>
            <a:pPr>
              <a:defRPr/>
            </a:pPr>
            <a:r>
              <a:rPr lang="en-US" altLang="ko-KR" sz="1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Panel </a:t>
            </a:r>
            <a:r>
              <a:rPr lang="ko-KR" altLang="en-US" sz="1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인양</a:t>
            </a:r>
            <a:r>
              <a:rPr lang="en-US" altLang="ko-KR" sz="1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정치</a:t>
            </a:r>
            <a:r>
              <a:rPr lang="en-US" altLang="ko-KR" sz="1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3502025" y="3860800"/>
            <a:ext cx="2024063" cy="792163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50000">
                <a:schemeClr val="bg1"/>
              </a:gs>
              <a:gs pos="100000">
                <a:schemeClr val="accent1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ko-KR" sz="1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Front/Rear Lower PNL </a:t>
            </a:r>
          </a:p>
          <a:p>
            <a:pPr>
              <a:defRPr/>
            </a:pPr>
            <a:r>
              <a:rPr lang="ko-KR" altLang="en-US" sz="1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인양</a:t>
            </a:r>
            <a:r>
              <a:rPr lang="en-US" altLang="ko-KR" sz="1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Header Align</a:t>
            </a:r>
          </a:p>
          <a:p>
            <a:pPr>
              <a:defRPr/>
            </a:pPr>
            <a:r>
              <a:rPr lang="en-US" altLang="ko-KR" sz="1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&amp; PNL Fit-up</a:t>
            </a: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6288088" y="4333875"/>
            <a:ext cx="2092325" cy="871538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50000">
                <a:schemeClr val="bg1"/>
              </a:gs>
              <a:gs pos="100000">
                <a:schemeClr val="accent1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ko-KR" sz="1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Front/Rear Middle</a:t>
            </a:r>
          </a:p>
          <a:p>
            <a:pPr>
              <a:defRPr/>
            </a:pPr>
            <a:r>
              <a:rPr lang="en-US" altLang="ko-KR" sz="1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Panel </a:t>
            </a:r>
            <a:r>
              <a:rPr lang="ko-KR" altLang="en-US" sz="1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인양</a:t>
            </a:r>
            <a:r>
              <a:rPr lang="en-US" altLang="ko-KR" sz="1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정치 </a:t>
            </a:r>
            <a:endParaRPr lang="en-US" altLang="ko-KR" sz="14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&amp; Tube Welding </a:t>
            </a:r>
          </a:p>
        </p:txBody>
      </p:sp>
      <p:sp>
        <p:nvSpPr>
          <p:cNvPr id="22" name="Rectangle 11"/>
          <p:cNvSpPr>
            <a:spLocks noChangeArrowheads="1"/>
          </p:cNvSpPr>
          <p:nvPr/>
        </p:nvSpPr>
        <p:spPr bwMode="auto">
          <a:xfrm>
            <a:off x="6288088" y="1916113"/>
            <a:ext cx="2100262" cy="606425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50000">
                <a:schemeClr val="bg1"/>
              </a:gs>
              <a:gs pos="100000">
                <a:schemeClr val="accent1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ko-KR" sz="1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Right/Left Side Middle</a:t>
            </a:r>
          </a:p>
          <a:p>
            <a:pPr>
              <a:defRPr/>
            </a:pPr>
            <a:r>
              <a:rPr lang="en-US" altLang="ko-KR" sz="1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Panel </a:t>
            </a:r>
            <a:r>
              <a:rPr lang="ko-KR" altLang="en-US" sz="1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인양</a:t>
            </a:r>
            <a:r>
              <a:rPr lang="en-US" altLang="ko-KR" sz="1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가정치</a:t>
            </a:r>
            <a:endParaRPr lang="en-US" altLang="ko-KR" sz="14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Rectangle 11"/>
          <p:cNvSpPr>
            <a:spLocks noChangeArrowheads="1"/>
          </p:cNvSpPr>
          <p:nvPr/>
        </p:nvSpPr>
        <p:spPr bwMode="auto">
          <a:xfrm>
            <a:off x="6280150" y="2889250"/>
            <a:ext cx="2100263" cy="650875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50000">
                <a:schemeClr val="bg1"/>
              </a:gs>
              <a:gs pos="100000">
                <a:schemeClr val="accent1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ko-KR" sz="1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Right/Left Side Lower</a:t>
            </a:r>
          </a:p>
          <a:p>
            <a:pPr>
              <a:defRPr/>
            </a:pPr>
            <a:r>
              <a:rPr lang="en-US" altLang="ko-KR" sz="1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Panel </a:t>
            </a:r>
            <a:r>
              <a:rPr lang="ko-KR" altLang="en-US" sz="1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인양</a:t>
            </a:r>
            <a:r>
              <a:rPr lang="en-US" altLang="ko-KR" sz="1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가정치</a:t>
            </a:r>
            <a:r>
              <a:rPr lang="en-US" altLang="ko-KR" sz="1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</a:p>
        </p:txBody>
      </p:sp>
      <p:sp>
        <p:nvSpPr>
          <p:cNvPr id="26637" name="아래쪽 화살표 23"/>
          <p:cNvSpPr>
            <a:spLocks noChangeArrowheads="1"/>
          </p:cNvSpPr>
          <p:nvPr/>
        </p:nvSpPr>
        <p:spPr bwMode="auto">
          <a:xfrm>
            <a:off x="7186613" y="2549525"/>
            <a:ext cx="287337" cy="287338"/>
          </a:xfrm>
          <a:prstGeom prst="downArrow">
            <a:avLst>
              <a:gd name="adj1" fmla="val 50000"/>
              <a:gd name="adj2" fmla="val 49815"/>
            </a:avLst>
          </a:prstGeom>
          <a:solidFill>
            <a:srgbClr val="FF33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6638" name="왼쪽 화살표 24"/>
          <p:cNvSpPr>
            <a:spLocks noChangeArrowheads="1"/>
          </p:cNvSpPr>
          <p:nvPr/>
        </p:nvSpPr>
        <p:spPr bwMode="auto">
          <a:xfrm>
            <a:off x="5761038" y="3057525"/>
            <a:ext cx="360362" cy="287338"/>
          </a:xfrm>
          <a:prstGeom prst="leftArrow">
            <a:avLst>
              <a:gd name="adj1" fmla="val 50000"/>
              <a:gd name="adj2" fmla="val 50090"/>
            </a:avLst>
          </a:prstGeom>
          <a:solidFill>
            <a:srgbClr val="FF33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6639" name="왼쪽 화살표 25"/>
          <p:cNvSpPr>
            <a:spLocks noChangeArrowheads="1"/>
          </p:cNvSpPr>
          <p:nvPr/>
        </p:nvSpPr>
        <p:spPr bwMode="auto">
          <a:xfrm rot="-1403368">
            <a:off x="2927350" y="3289300"/>
            <a:ext cx="360363" cy="287338"/>
          </a:xfrm>
          <a:prstGeom prst="leftArrow">
            <a:avLst>
              <a:gd name="adj1" fmla="val 50000"/>
              <a:gd name="adj2" fmla="val 50044"/>
            </a:avLst>
          </a:prstGeom>
          <a:solidFill>
            <a:srgbClr val="FF33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6640" name="아래쪽 화살표 26"/>
          <p:cNvSpPr>
            <a:spLocks noChangeArrowheads="1"/>
          </p:cNvSpPr>
          <p:nvPr/>
        </p:nvSpPr>
        <p:spPr bwMode="auto">
          <a:xfrm rot="-5400000">
            <a:off x="5818188" y="6049962"/>
            <a:ext cx="287338" cy="360363"/>
          </a:xfrm>
          <a:prstGeom prst="downArrow">
            <a:avLst>
              <a:gd name="adj1" fmla="val 50000"/>
              <a:gd name="adj2" fmla="val 50206"/>
            </a:avLst>
          </a:prstGeom>
          <a:solidFill>
            <a:srgbClr val="FF33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8" name="AutoShape 16"/>
          <p:cNvSpPr>
            <a:spLocks noChangeArrowheads="1"/>
          </p:cNvSpPr>
          <p:nvPr/>
        </p:nvSpPr>
        <p:spPr bwMode="auto">
          <a:xfrm rot="-4318287">
            <a:off x="3002757" y="3961606"/>
            <a:ext cx="287338" cy="358775"/>
          </a:xfrm>
          <a:prstGeom prst="downArrow">
            <a:avLst>
              <a:gd name="adj1" fmla="val 50000"/>
              <a:gd name="adj2" fmla="val 25059"/>
            </a:avLst>
          </a:prstGeom>
          <a:solidFill>
            <a:srgbClr val="CC0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9" name="AutoShape 18"/>
          <p:cNvSpPr>
            <a:spLocks noChangeArrowheads="1"/>
          </p:cNvSpPr>
          <p:nvPr/>
        </p:nvSpPr>
        <p:spPr bwMode="auto">
          <a:xfrm rot="-3960629">
            <a:off x="5775325" y="4314825"/>
            <a:ext cx="288925" cy="358775"/>
          </a:xfrm>
          <a:prstGeom prst="downArrow">
            <a:avLst>
              <a:gd name="adj1" fmla="val 50000"/>
              <a:gd name="adj2" fmla="val 24921"/>
            </a:avLst>
          </a:prstGeom>
          <a:solidFill>
            <a:srgbClr val="CC0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3502025" y="4894263"/>
            <a:ext cx="2024063" cy="90805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50000">
                <a:schemeClr val="bg1"/>
              </a:gs>
              <a:gs pos="100000">
                <a:schemeClr val="accent1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ko-KR" sz="1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Front/Rear Upper</a:t>
            </a:r>
          </a:p>
          <a:p>
            <a:pPr>
              <a:defRPr/>
            </a:pPr>
            <a:r>
              <a:rPr lang="en-US" altLang="ko-KR" sz="1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Panel </a:t>
            </a:r>
            <a:r>
              <a:rPr lang="ko-KR" altLang="en-US" sz="1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인양</a:t>
            </a:r>
            <a:r>
              <a:rPr lang="en-US" altLang="ko-KR" sz="1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정치 </a:t>
            </a:r>
            <a:endParaRPr lang="en-US" altLang="ko-KR" sz="14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&amp; Tube Welding </a:t>
            </a:r>
          </a:p>
        </p:txBody>
      </p:sp>
      <p:sp>
        <p:nvSpPr>
          <p:cNvPr id="26644" name="아래쪽 화살표 33"/>
          <p:cNvSpPr>
            <a:spLocks noChangeArrowheads="1"/>
          </p:cNvSpPr>
          <p:nvPr/>
        </p:nvSpPr>
        <p:spPr bwMode="auto">
          <a:xfrm>
            <a:off x="9685338" y="4786313"/>
            <a:ext cx="215900" cy="215900"/>
          </a:xfrm>
          <a:prstGeom prst="downArrow">
            <a:avLst>
              <a:gd name="adj1" fmla="val 50000"/>
              <a:gd name="adj2" fmla="val 49815"/>
            </a:avLst>
          </a:prstGeom>
          <a:solidFill>
            <a:srgbClr val="FF33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35" name="Rectangle 11"/>
          <p:cNvSpPr>
            <a:spLocks noChangeArrowheads="1"/>
          </p:cNvSpPr>
          <p:nvPr/>
        </p:nvSpPr>
        <p:spPr bwMode="auto">
          <a:xfrm>
            <a:off x="742950" y="5986463"/>
            <a:ext cx="2024063" cy="423862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50000">
                <a:schemeClr val="bg1"/>
              </a:gs>
              <a:gs pos="100000">
                <a:schemeClr val="accent1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ko-KR" sz="1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Panel Seal Welding</a:t>
            </a:r>
          </a:p>
        </p:txBody>
      </p:sp>
      <p:sp>
        <p:nvSpPr>
          <p:cNvPr id="26646" name="왼쪽 화살표 35"/>
          <p:cNvSpPr>
            <a:spLocks noChangeArrowheads="1"/>
          </p:cNvSpPr>
          <p:nvPr/>
        </p:nvSpPr>
        <p:spPr bwMode="auto">
          <a:xfrm rot="-1391463">
            <a:off x="5724525" y="5002213"/>
            <a:ext cx="358775" cy="287337"/>
          </a:xfrm>
          <a:prstGeom prst="leftArrow">
            <a:avLst>
              <a:gd name="adj1" fmla="val 50000"/>
              <a:gd name="adj2" fmla="val 49870"/>
            </a:avLst>
          </a:prstGeom>
          <a:solidFill>
            <a:srgbClr val="FF33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37" name="Rectangle 11"/>
          <p:cNvSpPr>
            <a:spLocks noChangeArrowheads="1"/>
          </p:cNvSpPr>
          <p:nvPr/>
        </p:nvSpPr>
        <p:spPr bwMode="auto">
          <a:xfrm>
            <a:off x="730250" y="5167313"/>
            <a:ext cx="2036763" cy="363537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50000">
                <a:schemeClr val="bg1"/>
              </a:gs>
              <a:gs pos="100000">
                <a:schemeClr val="accent1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ko-KR" sz="14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Buckstay</a:t>
            </a:r>
            <a:r>
              <a:rPr lang="en-US" altLang="ko-KR" sz="1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&amp; Link</a:t>
            </a:r>
          </a:p>
        </p:txBody>
      </p:sp>
      <p:sp>
        <p:nvSpPr>
          <p:cNvPr id="26648" name="왼쪽 화살표 37"/>
          <p:cNvSpPr>
            <a:spLocks noChangeArrowheads="1"/>
          </p:cNvSpPr>
          <p:nvPr/>
        </p:nvSpPr>
        <p:spPr bwMode="auto">
          <a:xfrm>
            <a:off x="2927350" y="5205413"/>
            <a:ext cx="360363" cy="287337"/>
          </a:xfrm>
          <a:prstGeom prst="leftArrow">
            <a:avLst>
              <a:gd name="adj1" fmla="val 50000"/>
              <a:gd name="adj2" fmla="val 50044"/>
            </a:avLst>
          </a:prstGeom>
          <a:solidFill>
            <a:srgbClr val="FF33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36" name="Rectangle 11"/>
          <p:cNvSpPr>
            <a:spLocks noChangeArrowheads="1"/>
          </p:cNvSpPr>
          <p:nvPr/>
        </p:nvSpPr>
        <p:spPr bwMode="auto">
          <a:xfrm>
            <a:off x="3502025" y="6049963"/>
            <a:ext cx="2024063" cy="360362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50000">
                <a:schemeClr val="bg1"/>
              </a:gs>
              <a:gs pos="100000">
                <a:schemeClr val="accent1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ko-KR" sz="1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Floor Wall Header</a:t>
            </a:r>
          </a:p>
        </p:txBody>
      </p:sp>
      <p:sp>
        <p:nvSpPr>
          <p:cNvPr id="38" name="Rectangle 11"/>
          <p:cNvSpPr>
            <a:spLocks noChangeArrowheads="1"/>
          </p:cNvSpPr>
          <p:nvPr/>
        </p:nvSpPr>
        <p:spPr bwMode="auto">
          <a:xfrm>
            <a:off x="6288088" y="6049963"/>
            <a:ext cx="2100262" cy="360362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50000">
                <a:schemeClr val="bg1"/>
              </a:gs>
              <a:gs pos="100000">
                <a:schemeClr val="accent1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ko-KR" sz="1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F/Wall Tube Welding</a:t>
            </a:r>
          </a:p>
        </p:txBody>
      </p:sp>
      <p:sp>
        <p:nvSpPr>
          <p:cNvPr id="26651" name="아래쪽 화살표 26"/>
          <p:cNvSpPr>
            <a:spLocks noChangeArrowheads="1"/>
          </p:cNvSpPr>
          <p:nvPr/>
        </p:nvSpPr>
        <p:spPr bwMode="auto">
          <a:xfrm>
            <a:off x="1576388" y="5657850"/>
            <a:ext cx="287337" cy="288925"/>
          </a:xfrm>
          <a:prstGeom prst="downArrow">
            <a:avLst>
              <a:gd name="adj1" fmla="val 50000"/>
              <a:gd name="adj2" fmla="val 50593"/>
            </a:avLst>
          </a:prstGeom>
          <a:solidFill>
            <a:srgbClr val="FF33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40" name="AutoShape 16"/>
          <p:cNvSpPr>
            <a:spLocks noChangeArrowheads="1"/>
          </p:cNvSpPr>
          <p:nvPr/>
        </p:nvSpPr>
        <p:spPr bwMode="auto">
          <a:xfrm rot="-5400000">
            <a:off x="3001169" y="6050756"/>
            <a:ext cx="287338" cy="358775"/>
          </a:xfrm>
          <a:prstGeom prst="downArrow">
            <a:avLst>
              <a:gd name="adj1" fmla="val 50000"/>
              <a:gd name="adj2" fmla="val 25059"/>
            </a:avLst>
          </a:prstGeom>
          <a:solidFill>
            <a:srgbClr val="CC0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39" name="Rectangle 11"/>
          <p:cNvSpPr>
            <a:spLocks noChangeArrowheads="1"/>
          </p:cNvSpPr>
          <p:nvPr/>
        </p:nvSpPr>
        <p:spPr bwMode="auto">
          <a:xfrm>
            <a:off x="3502025" y="2863850"/>
            <a:ext cx="2024063" cy="676275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50000">
                <a:schemeClr val="bg1"/>
              </a:gs>
              <a:gs pos="100000">
                <a:schemeClr val="accent1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ko-KR" sz="1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Right/Left Side </a:t>
            </a:r>
          </a:p>
          <a:p>
            <a:pPr>
              <a:defRPr/>
            </a:pPr>
            <a:r>
              <a:rPr lang="en-US" altLang="ko-KR" sz="1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Panel &amp; Tube  Align</a:t>
            </a:r>
          </a:p>
        </p:txBody>
      </p:sp>
      <p:sp>
        <p:nvSpPr>
          <p:cNvPr id="42" name="Rectangle 11"/>
          <p:cNvSpPr>
            <a:spLocks noChangeArrowheads="1"/>
          </p:cNvSpPr>
          <p:nvPr/>
        </p:nvSpPr>
        <p:spPr bwMode="auto">
          <a:xfrm>
            <a:off x="742950" y="3540125"/>
            <a:ext cx="2024063" cy="439738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50000">
                <a:schemeClr val="bg1"/>
              </a:gs>
              <a:gs pos="100000">
                <a:schemeClr val="accent1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ko-KR" sz="1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Panel Tube Welding</a:t>
            </a:r>
          </a:p>
        </p:txBody>
      </p:sp>
    </p:spTree>
    <p:extLst>
      <p:ext uri="{BB962C8B-B14F-4D97-AF65-F5344CB8AC3E}">
        <p14:creationId xmlns:p14="http://schemas.microsoft.com/office/powerpoint/2010/main" val="255088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99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99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99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99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9952" grpId="0" animBg="1"/>
      <p:bldP spid="679954" grpId="0" animBg="1"/>
      <p:bldP spid="28" grpId="0" animBg="1"/>
      <p:bldP spid="29" grpId="0" animBg="1"/>
      <p:bldP spid="4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0"/>
          <p:cNvSpPr>
            <a:spLocks noChangeArrowheads="1"/>
          </p:cNvSpPr>
          <p:nvPr/>
        </p:nvSpPr>
        <p:spPr bwMode="auto">
          <a:xfrm>
            <a:off x="250825" y="188913"/>
            <a:ext cx="8642350" cy="503237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30000">
                <a:srgbClr val="66008F"/>
              </a:gs>
              <a:gs pos="64999">
                <a:srgbClr val="BA0066"/>
              </a:gs>
              <a:gs pos="89999">
                <a:srgbClr val="FF0000"/>
              </a:gs>
              <a:gs pos="100000">
                <a:srgbClr val="FF8200"/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prstShdw prst="shdw17" dist="28398" dir="1593903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l">
              <a:defRPr/>
            </a:pPr>
            <a:r>
              <a:rPr lang="ko-KR" alt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주요 </a:t>
            </a:r>
            <a:r>
              <a:rPr lang="ko-KR" alt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공사 설치 계획 </a:t>
            </a:r>
            <a:r>
              <a:rPr lang="en-US" altLang="ko-KR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                                                                                   </a:t>
            </a:r>
            <a:endParaRPr lang="ko-KR" altLang="en-US" sz="2400" dirty="0"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371" name="Rectangle 26"/>
          <p:cNvSpPr>
            <a:spLocks noChangeArrowheads="1"/>
          </p:cNvSpPr>
          <p:nvPr/>
        </p:nvSpPr>
        <p:spPr bwMode="auto">
          <a:xfrm>
            <a:off x="604838" y="835025"/>
            <a:ext cx="2808287" cy="433388"/>
          </a:xfrm>
          <a:prstGeom prst="rect">
            <a:avLst/>
          </a:prstGeom>
          <a:gradFill rotWithShape="1">
            <a:gsLst>
              <a:gs pos="0">
                <a:srgbClr val="72751B"/>
              </a:gs>
              <a:gs pos="50000">
                <a:srgbClr val="F7FC3A"/>
              </a:gs>
              <a:gs pos="100000">
                <a:srgbClr val="72751B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l" eaLnBrk="1" hangingPunct="1"/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PA,SA,ID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Fan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</a:p>
        </p:txBody>
      </p:sp>
      <p:sp>
        <p:nvSpPr>
          <p:cNvPr id="58372" name="Rectangle 30"/>
          <p:cNvSpPr>
            <a:spLocks noChangeArrowheads="1"/>
          </p:cNvSpPr>
          <p:nvPr/>
        </p:nvSpPr>
        <p:spPr bwMode="auto">
          <a:xfrm rot="-5400000">
            <a:off x="1270794" y="875506"/>
            <a:ext cx="403225" cy="1655763"/>
          </a:xfrm>
          <a:prstGeom prst="rect">
            <a:avLst/>
          </a:prstGeom>
          <a:gradFill rotWithShape="1"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/>
          </a:gra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순서</a:t>
            </a:r>
            <a:endParaRPr lang="en-US" altLang="ko-KR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373" name="Rectangle 30"/>
          <p:cNvSpPr>
            <a:spLocks noChangeArrowheads="1"/>
          </p:cNvSpPr>
          <p:nvPr/>
        </p:nvSpPr>
        <p:spPr bwMode="auto">
          <a:xfrm rot="-5400000">
            <a:off x="1043781" y="1629570"/>
            <a:ext cx="504825" cy="1655762"/>
          </a:xfrm>
          <a:prstGeom prst="rect">
            <a:avLst/>
          </a:prstGeom>
          <a:gradFill rotWithShape="1">
            <a:gsLst>
              <a:gs pos="0">
                <a:srgbClr val="00A0A0"/>
              </a:gs>
              <a:gs pos="50000">
                <a:srgbClr val="00E6E6"/>
              </a:gs>
              <a:gs pos="100000">
                <a:srgbClr val="00FFFF"/>
              </a:gs>
            </a:gsLst>
            <a:lin ang="0" scaled="1"/>
          </a:gra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Chipping &amp; Pad</a:t>
            </a:r>
          </a:p>
        </p:txBody>
      </p:sp>
      <p:sp>
        <p:nvSpPr>
          <p:cNvPr id="58374" name="Rectangle 30"/>
          <p:cNvSpPr>
            <a:spLocks noChangeArrowheads="1"/>
          </p:cNvSpPr>
          <p:nvPr/>
        </p:nvSpPr>
        <p:spPr bwMode="auto">
          <a:xfrm rot="-5400000">
            <a:off x="3995737" y="765176"/>
            <a:ext cx="504825" cy="3384550"/>
          </a:xfrm>
          <a:prstGeom prst="rect">
            <a:avLst/>
          </a:prstGeom>
          <a:gradFill rotWithShape="1">
            <a:gsLst>
              <a:gs pos="0">
                <a:srgbClr val="00A0A0"/>
              </a:gs>
              <a:gs pos="50000">
                <a:srgbClr val="00E6E6"/>
              </a:gs>
              <a:gs pos="100000">
                <a:srgbClr val="00FFFF"/>
              </a:gs>
            </a:gsLst>
            <a:lin ang="0" scaled="1"/>
          </a:gra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Bearing Housing &amp; Lower Casing</a:t>
            </a:r>
          </a:p>
        </p:txBody>
      </p:sp>
      <p:sp>
        <p:nvSpPr>
          <p:cNvPr id="58375" name="Rectangle 30"/>
          <p:cNvSpPr>
            <a:spLocks noChangeArrowheads="1"/>
          </p:cNvSpPr>
          <p:nvPr/>
        </p:nvSpPr>
        <p:spPr bwMode="auto">
          <a:xfrm rot="-5400000">
            <a:off x="7469981" y="1539082"/>
            <a:ext cx="503237" cy="1835150"/>
          </a:xfrm>
          <a:prstGeom prst="rect">
            <a:avLst/>
          </a:prstGeom>
          <a:gradFill rotWithShape="1">
            <a:gsLst>
              <a:gs pos="0">
                <a:srgbClr val="00A0A0"/>
              </a:gs>
              <a:gs pos="50000">
                <a:srgbClr val="00E6E6"/>
              </a:gs>
              <a:gs pos="100000">
                <a:srgbClr val="00FFFF"/>
              </a:gs>
            </a:gsLst>
            <a:lin ang="0" scaled="1"/>
          </a:gra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Bottom Structure/</a:t>
            </a:r>
          </a:p>
          <a:p>
            <a:pPr eaLnBrk="1" hangingPunct="1"/>
            <a:r>
              <a:rPr lang="en-US" altLang="ko-KR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Anchor Bolt</a:t>
            </a:r>
          </a:p>
        </p:txBody>
      </p:sp>
      <p:sp>
        <p:nvSpPr>
          <p:cNvPr id="58376" name="Rectangle 30"/>
          <p:cNvSpPr>
            <a:spLocks noChangeArrowheads="1"/>
          </p:cNvSpPr>
          <p:nvPr/>
        </p:nvSpPr>
        <p:spPr bwMode="auto">
          <a:xfrm rot="-5400000">
            <a:off x="3995738" y="1557338"/>
            <a:ext cx="504825" cy="3527425"/>
          </a:xfrm>
          <a:prstGeom prst="rect">
            <a:avLst/>
          </a:prstGeom>
          <a:gradFill rotWithShape="1">
            <a:gsLst>
              <a:gs pos="0">
                <a:srgbClr val="00A0A0"/>
              </a:gs>
              <a:gs pos="50000">
                <a:srgbClr val="00E6E6"/>
              </a:gs>
              <a:gs pos="100000">
                <a:srgbClr val="00FFFF"/>
              </a:gs>
            </a:gsLst>
            <a:lin ang="0" scaled="1"/>
          </a:gra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End Pillar /Axial Seal Plate</a:t>
            </a:r>
          </a:p>
        </p:txBody>
      </p:sp>
      <p:sp>
        <p:nvSpPr>
          <p:cNvPr id="58377" name="Rectangle 30"/>
          <p:cNvSpPr>
            <a:spLocks noChangeArrowheads="1"/>
          </p:cNvSpPr>
          <p:nvPr/>
        </p:nvSpPr>
        <p:spPr bwMode="auto">
          <a:xfrm rot="-5400000">
            <a:off x="7308056" y="2132807"/>
            <a:ext cx="504825" cy="2376488"/>
          </a:xfrm>
          <a:prstGeom prst="rect">
            <a:avLst/>
          </a:prstGeom>
          <a:gradFill rotWithShape="1">
            <a:gsLst>
              <a:gs pos="0">
                <a:srgbClr val="00A0A0"/>
              </a:gs>
              <a:gs pos="50000">
                <a:srgbClr val="00E6E6"/>
              </a:gs>
              <a:gs pos="100000">
                <a:srgbClr val="00FFFF"/>
              </a:gs>
            </a:gsLst>
            <a:lin ang="0" scaled="1"/>
          </a:gra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Anchor Bolt Grouting</a:t>
            </a:r>
          </a:p>
        </p:txBody>
      </p:sp>
      <p:sp>
        <p:nvSpPr>
          <p:cNvPr id="58378" name="Rectangle 30"/>
          <p:cNvSpPr>
            <a:spLocks noChangeArrowheads="1"/>
          </p:cNvSpPr>
          <p:nvPr/>
        </p:nvSpPr>
        <p:spPr bwMode="auto">
          <a:xfrm rot="-5400000">
            <a:off x="1008063" y="2528888"/>
            <a:ext cx="503237" cy="1582737"/>
          </a:xfrm>
          <a:prstGeom prst="rect">
            <a:avLst/>
          </a:prstGeom>
          <a:gradFill rotWithShape="1">
            <a:gsLst>
              <a:gs pos="0">
                <a:srgbClr val="00A0A0"/>
              </a:gs>
              <a:gs pos="50000">
                <a:srgbClr val="00E6E6"/>
              </a:gs>
              <a:gs pos="100000">
                <a:srgbClr val="00FFFF"/>
              </a:gs>
            </a:gsLst>
            <a:lin ang="0" scaled="1"/>
          </a:gra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Rotor  Spider </a:t>
            </a:r>
          </a:p>
        </p:txBody>
      </p:sp>
      <p:sp>
        <p:nvSpPr>
          <p:cNvPr id="58379" name="Rectangle 30"/>
          <p:cNvSpPr>
            <a:spLocks noChangeArrowheads="1"/>
          </p:cNvSpPr>
          <p:nvPr/>
        </p:nvSpPr>
        <p:spPr bwMode="auto">
          <a:xfrm rot="-5400000">
            <a:off x="1043781" y="3429795"/>
            <a:ext cx="504825" cy="1655762"/>
          </a:xfrm>
          <a:prstGeom prst="rect">
            <a:avLst/>
          </a:prstGeom>
          <a:gradFill rotWithShape="1">
            <a:gsLst>
              <a:gs pos="0">
                <a:srgbClr val="00A0A0"/>
              </a:gs>
              <a:gs pos="50000">
                <a:srgbClr val="00E6E6"/>
              </a:gs>
              <a:gs pos="100000">
                <a:srgbClr val="00FFFF"/>
              </a:gs>
            </a:gsLst>
            <a:lin ang="0" scaled="1"/>
          </a:gra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Top Structure</a:t>
            </a:r>
          </a:p>
        </p:txBody>
      </p:sp>
      <p:sp>
        <p:nvSpPr>
          <p:cNvPr id="58380" name="Rectangle 30"/>
          <p:cNvSpPr>
            <a:spLocks noChangeArrowheads="1"/>
          </p:cNvSpPr>
          <p:nvPr/>
        </p:nvSpPr>
        <p:spPr bwMode="auto">
          <a:xfrm rot="-5400000">
            <a:off x="4175125" y="3249613"/>
            <a:ext cx="504825" cy="2016125"/>
          </a:xfrm>
          <a:prstGeom prst="rect">
            <a:avLst/>
          </a:prstGeom>
          <a:gradFill rotWithShape="1">
            <a:gsLst>
              <a:gs pos="0">
                <a:srgbClr val="00A0A0"/>
              </a:gs>
              <a:gs pos="50000">
                <a:srgbClr val="00E6E6"/>
              </a:gs>
              <a:gs pos="100000">
                <a:srgbClr val="00FFFF"/>
              </a:gs>
            </a:gsLst>
            <a:lin ang="0" scaled="1"/>
          </a:gra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Top Steady Bearing</a:t>
            </a:r>
          </a:p>
        </p:txBody>
      </p:sp>
      <p:sp>
        <p:nvSpPr>
          <p:cNvPr id="58381" name="Rectangle 30"/>
          <p:cNvSpPr>
            <a:spLocks noChangeArrowheads="1"/>
          </p:cNvSpPr>
          <p:nvPr/>
        </p:nvSpPr>
        <p:spPr bwMode="auto">
          <a:xfrm rot="-5400000">
            <a:off x="7488238" y="3249613"/>
            <a:ext cx="504825" cy="2016125"/>
          </a:xfrm>
          <a:prstGeom prst="rect">
            <a:avLst/>
          </a:prstGeom>
          <a:gradFill rotWithShape="1">
            <a:gsLst>
              <a:gs pos="0">
                <a:srgbClr val="00A0A0"/>
              </a:gs>
              <a:gs pos="50000">
                <a:srgbClr val="00E6E6"/>
              </a:gs>
              <a:gs pos="100000">
                <a:srgbClr val="00FFFF"/>
              </a:gs>
            </a:gsLst>
            <a:lin ang="0" scaled="1"/>
          </a:gra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Rotor Drave Unit</a:t>
            </a:r>
          </a:p>
        </p:txBody>
      </p:sp>
      <p:sp>
        <p:nvSpPr>
          <p:cNvPr id="58382" name="Rectangle 30"/>
          <p:cNvSpPr>
            <a:spLocks noChangeArrowheads="1"/>
          </p:cNvSpPr>
          <p:nvPr/>
        </p:nvSpPr>
        <p:spPr bwMode="auto">
          <a:xfrm rot="-5400000">
            <a:off x="7559675" y="4113213"/>
            <a:ext cx="504825" cy="2016125"/>
          </a:xfrm>
          <a:prstGeom prst="rect">
            <a:avLst/>
          </a:prstGeom>
          <a:gradFill rotWithShape="1">
            <a:gsLst>
              <a:gs pos="0">
                <a:srgbClr val="00A0A0"/>
              </a:gs>
              <a:gs pos="50000">
                <a:srgbClr val="00E6E6"/>
              </a:gs>
              <a:gs pos="100000">
                <a:srgbClr val="00FFFF"/>
              </a:gs>
            </a:gsLst>
            <a:lin ang="0" scaled="1"/>
          </a:gra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Air Side Housing</a:t>
            </a:r>
          </a:p>
        </p:txBody>
      </p:sp>
      <p:sp>
        <p:nvSpPr>
          <p:cNvPr id="58383" name="Rectangle 30"/>
          <p:cNvSpPr>
            <a:spLocks noChangeArrowheads="1"/>
          </p:cNvSpPr>
          <p:nvPr/>
        </p:nvSpPr>
        <p:spPr bwMode="auto">
          <a:xfrm rot="-5400000">
            <a:off x="4283075" y="4005263"/>
            <a:ext cx="504825" cy="2232025"/>
          </a:xfrm>
          <a:prstGeom prst="rect">
            <a:avLst/>
          </a:prstGeom>
          <a:gradFill rotWithShape="1">
            <a:gsLst>
              <a:gs pos="0">
                <a:srgbClr val="00A0A0"/>
              </a:gs>
              <a:gs pos="50000">
                <a:srgbClr val="00E6E6"/>
              </a:gs>
              <a:gs pos="100000">
                <a:srgbClr val="00FFFF"/>
              </a:gs>
            </a:gsLst>
            <a:lin ang="0" scaled="1"/>
          </a:gra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Tri sector Leg &amp; Duct</a:t>
            </a:r>
          </a:p>
        </p:txBody>
      </p:sp>
      <p:sp>
        <p:nvSpPr>
          <p:cNvPr id="58384" name="Rectangle 30"/>
          <p:cNvSpPr>
            <a:spLocks noChangeArrowheads="1"/>
          </p:cNvSpPr>
          <p:nvPr/>
        </p:nvSpPr>
        <p:spPr bwMode="auto">
          <a:xfrm rot="-5400000">
            <a:off x="1079500" y="4257676"/>
            <a:ext cx="504825" cy="1727200"/>
          </a:xfrm>
          <a:prstGeom prst="rect">
            <a:avLst/>
          </a:prstGeom>
          <a:gradFill rotWithShape="1">
            <a:gsLst>
              <a:gs pos="0">
                <a:srgbClr val="00A0A0"/>
              </a:gs>
              <a:gs pos="50000">
                <a:srgbClr val="00E6E6"/>
              </a:gs>
              <a:gs pos="100000">
                <a:srgbClr val="00FFFF"/>
              </a:gs>
            </a:gsLst>
            <a:lin ang="0" scaled="1"/>
          </a:gra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Rotor Segment</a:t>
            </a:r>
          </a:p>
        </p:txBody>
      </p:sp>
      <p:sp>
        <p:nvSpPr>
          <p:cNvPr id="58385" name="Rectangle 30"/>
          <p:cNvSpPr>
            <a:spLocks noChangeArrowheads="1"/>
          </p:cNvSpPr>
          <p:nvPr/>
        </p:nvSpPr>
        <p:spPr bwMode="auto">
          <a:xfrm rot="-5400000">
            <a:off x="1295400" y="4976813"/>
            <a:ext cx="504825" cy="2159000"/>
          </a:xfrm>
          <a:prstGeom prst="rect">
            <a:avLst/>
          </a:prstGeom>
          <a:gradFill rotWithShape="1">
            <a:gsLst>
              <a:gs pos="0">
                <a:srgbClr val="00A0A0"/>
              </a:gs>
              <a:gs pos="50000">
                <a:srgbClr val="00E6E6"/>
              </a:gs>
              <a:gs pos="100000">
                <a:srgbClr val="00FFFF"/>
              </a:gs>
            </a:gsLst>
            <a:lin ang="0" scaled="1"/>
          </a:gra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Hinged Side Pillar</a:t>
            </a:r>
          </a:p>
        </p:txBody>
      </p:sp>
      <p:sp>
        <p:nvSpPr>
          <p:cNvPr id="58386" name="Rectangle 30"/>
          <p:cNvSpPr>
            <a:spLocks noChangeArrowheads="1"/>
          </p:cNvSpPr>
          <p:nvPr/>
        </p:nvSpPr>
        <p:spPr bwMode="auto">
          <a:xfrm rot="-5400000">
            <a:off x="4283075" y="4724400"/>
            <a:ext cx="504825" cy="2663825"/>
          </a:xfrm>
          <a:prstGeom prst="rect">
            <a:avLst/>
          </a:prstGeom>
          <a:gradFill rotWithShape="1">
            <a:gsLst>
              <a:gs pos="0">
                <a:srgbClr val="00A0A0"/>
              </a:gs>
              <a:gs pos="50000">
                <a:srgbClr val="00E6E6"/>
              </a:gs>
              <a:gs pos="100000">
                <a:srgbClr val="00FFFF"/>
              </a:gs>
            </a:gsLst>
            <a:lin ang="0" scaled="1"/>
          </a:gra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Gas Side Housing &amp; Duct</a:t>
            </a:r>
          </a:p>
        </p:txBody>
      </p:sp>
      <p:sp>
        <p:nvSpPr>
          <p:cNvPr id="58387" name="오른쪽 화살표 22"/>
          <p:cNvSpPr>
            <a:spLocks noChangeArrowheads="1"/>
          </p:cNvSpPr>
          <p:nvPr/>
        </p:nvSpPr>
        <p:spPr bwMode="auto">
          <a:xfrm>
            <a:off x="2159000" y="2349500"/>
            <a:ext cx="360363" cy="215900"/>
          </a:xfrm>
          <a:prstGeom prst="rightArrow">
            <a:avLst>
              <a:gd name="adj1" fmla="val 50000"/>
              <a:gd name="adj2" fmla="val 50074"/>
            </a:avLst>
          </a:prstGeom>
          <a:solidFill>
            <a:srgbClr val="FF33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58388" name="오른쪽 화살표 24"/>
          <p:cNvSpPr>
            <a:spLocks noChangeArrowheads="1"/>
          </p:cNvSpPr>
          <p:nvPr/>
        </p:nvSpPr>
        <p:spPr bwMode="auto">
          <a:xfrm>
            <a:off x="6156325" y="2349500"/>
            <a:ext cx="360363" cy="215900"/>
          </a:xfrm>
          <a:prstGeom prst="rightArrow">
            <a:avLst>
              <a:gd name="adj1" fmla="val 50000"/>
              <a:gd name="adj2" fmla="val 50074"/>
            </a:avLst>
          </a:prstGeom>
          <a:solidFill>
            <a:srgbClr val="FF33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58389" name="아래쪽 화살표 25"/>
          <p:cNvSpPr>
            <a:spLocks noChangeArrowheads="1"/>
          </p:cNvSpPr>
          <p:nvPr/>
        </p:nvSpPr>
        <p:spPr bwMode="auto">
          <a:xfrm>
            <a:off x="7572375" y="2747963"/>
            <a:ext cx="217488" cy="288925"/>
          </a:xfrm>
          <a:prstGeom prst="downArrow">
            <a:avLst>
              <a:gd name="adj1" fmla="val 50000"/>
              <a:gd name="adj2" fmla="val 49817"/>
            </a:avLst>
          </a:prstGeom>
          <a:solidFill>
            <a:srgbClr val="FF33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58390" name="왼쪽 화살표 26"/>
          <p:cNvSpPr>
            <a:spLocks noChangeArrowheads="1"/>
          </p:cNvSpPr>
          <p:nvPr/>
        </p:nvSpPr>
        <p:spPr bwMode="auto">
          <a:xfrm>
            <a:off x="6011863" y="3213100"/>
            <a:ext cx="287337" cy="215900"/>
          </a:xfrm>
          <a:prstGeom prst="leftArrow">
            <a:avLst>
              <a:gd name="adj1" fmla="val 50000"/>
              <a:gd name="adj2" fmla="val 49908"/>
            </a:avLst>
          </a:prstGeom>
          <a:solidFill>
            <a:srgbClr val="FF33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58391" name="왼쪽 화살표 27"/>
          <p:cNvSpPr>
            <a:spLocks noChangeArrowheads="1"/>
          </p:cNvSpPr>
          <p:nvPr/>
        </p:nvSpPr>
        <p:spPr bwMode="auto">
          <a:xfrm>
            <a:off x="2124075" y="3213100"/>
            <a:ext cx="287338" cy="215900"/>
          </a:xfrm>
          <a:prstGeom prst="leftArrow">
            <a:avLst>
              <a:gd name="adj1" fmla="val 50000"/>
              <a:gd name="adj2" fmla="val 49908"/>
            </a:avLst>
          </a:prstGeom>
          <a:solidFill>
            <a:srgbClr val="FF33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58392" name="아래쪽 화살표 28"/>
          <p:cNvSpPr>
            <a:spLocks noChangeArrowheads="1"/>
          </p:cNvSpPr>
          <p:nvPr/>
        </p:nvSpPr>
        <p:spPr bwMode="auto">
          <a:xfrm>
            <a:off x="1116013" y="3644900"/>
            <a:ext cx="215900" cy="288925"/>
          </a:xfrm>
          <a:prstGeom prst="downArrow">
            <a:avLst>
              <a:gd name="adj1" fmla="val 50000"/>
              <a:gd name="adj2" fmla="val 50184"/>
            </a:avLst>
          </a:prstGeom>
          <a:solidFill>
            <a:srgbClr val="FF33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58393" name="오른쪽 화살표 29"/>
          <p:cNvSpPr>
            <a:spLocks noChangeArrowheads="1"/>
          </p:cNvSpPr>
          <p:nvPr/>
        </p:nvSpPr>
        <p:spPr bwMode="auto">
          <a:xfrm>
            <a:off x="2124075" y="4149725"/>
            <a:ext cx="1079500" cy="21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33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58394" name="오른쪽 화살표 30"/>
          <p:cNvSpPr>
            <a:spLocks noChangeArrowheads="1"/>
          </p:cNvSpPr>
          <p:nvPr/>
        </p:nvSpPr>
        <p:spPr bwMode="auto">
          <a:xfrm>
            <a:off x="5507038" y="4149725"/>
            <a:ext cx="1081087" cy="215900"/>
          </a:xfrm>
          <a:prstGeom prst="rightArrow">
            <a:avLst>
              <a:gd name="adj1" fmla="val 50000"/>
              <a:gd name="adj2" fmla="val 50074"/>
            </a:avLst>
          </a:prstGeom>
          <a:solidFill>
            <a:srgbClr val="FF33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58395" name="아래쪽 화살표 31"/>
          <p:cNvSpPr>
            <a:spLocks noChangeArrowheads="1"/>
          </p:cNvSpPr>
          <p:nvPr/>
        </p:nvSpPr>
        <p:spPr bwMode="auto">
          <a:xfrm>
            <a:off x="7667625" y="4508500"/>
            <a:ext cx="217488" cy="288925"/>
          </a:xfrm>
          <a:prstGeom prst="downArrow">
            <a:avLst>
              <a:gd name="adj1" fmla="val 50000"/>
              <a:gd name="adj2" fmla="val 49817"/>
            </a:avLst>
          </a:prstGeom>
          <a:solidFill>
            <a:srgbClr val="FF33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58396" name="왼쪽 화살표 32"/>
          <p:cNvSpPr>
            <a:spLocks noChangeArrowheads="1"/>
          </p:cNvSpPr>
          <p:nvPr/>
        </p:nvSpPr>
        <p:spPr bwMode="auto">
          <a:xfrm>
            <a:off x="5651500" y="5013325"/>
            <a:ext cx="1079500" cy="2159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33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58397" name="왼쪽 화살표 33"/>
          <p:cNvSpPr>
            <a:spLocks noChangeArrowheads="1"/>
          </p:cNvSpPr>
          <p:nvPr/>
        </p:nvSpPr>
        <p:spPr bwMode="auto">
          <a:xfrm>
            <a:off x="2339975" y="5013325"/>
            <a:ext cx="1079500" cy="2159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33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58398" name="아래쪽 화살표 34"/>
          <p:cNvSpPr>
            <a:spLocks noChangeArrowheads="1"/>
          </p:cNvSpPr>
          <p:nvPr/>
        </p:nvSpPr>
        <p:spPr bwMode="auto">
          <a:xfrm>
            <a:off x="1116013" y="5445125"/>
            <a:ext cx="215900" cy="287338"/>
          </a:xfrm>
          <a:prstGeom prst="downArrow">
            <a:avLst>
              <a:gd name="adj1" fmla="val 50000"/>
              <a:gd name="adj2" fmla="val 49908"/>
            </a:avLst>
          </a:prstGeom>
          <a:solidFill>
            <a:srgbClr val="FF33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58399" name="오른쪽 화살표 35"/>
          <p:cNvSpPr>
            <a:spLocks noChangeArrowheads="1"/>
          </p:cNvSpPr>
          <p:nvPr/>
        </p:nvSpPr>
        <p:spPr bwMode="auto">
          <a:xfrm>
            <a:off x="2698750" y="5949950"/>
            <a:ext cx="360363" cy="215900"/>
          </a:xfrm>
          <a:prstGeom prst="rightArrow">
            <a:avLst>
              <a:gd name="adj1" fmla="val 50000"/>
              <a:gd name="adj2" fmla="val 50074"/>
            </a:avLst>
          </a:prstGeom>
          <a:solidFill>
            <a:srgbClr val="FF33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FFFF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15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현장 설치공사</a:t>
            </a:r>
          </a:p>
        </p:txBody>
      </p:sp>
      <p:pic>
        <p:nvPicPr>
          <p:cNvPr id="36867" name="Picture 3" descr="C:\Documents and Settings\선도원\My Documents\수행사업\2003_2007_대체RDF발전\RDF사진그림\20050519_동명곡성\열병합발전소1(051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438400"/>
            <a:ext cx="3908425" cy="293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Picture 4" descr="C:\Documents and Settings\선도원\My Documents\수행사업\2003_2007_대체RDF발전\RDF사진그림\20050519_동명곡성\열병합발전소(0517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438400"/>
            <a:ext cx="3911600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0"/>
            <a:ext cx="7772400" cy="838200"/>
          </a:xfrm>
        </p:spPr>
        <p:txBody>
          <a:bodyPr/>
          <a:lstStyle/>
          <a:p>
            <a:r>
              <a:rPr lang="ko-KR" altLang="en-US" smtClean="0"/>
              <a:t>현장 설치공사</a:t>
            </a:r>
            <a:endParaRPr lang="en-US" altLang="ko-KR" smtClean="0"/>
          </a:p>
        </p:txBody>
      </p:sp>
      <p:pic>
        <p:nvPicPr>
          <p:cNvPr id="37891" name="Picture 3" descr="C:\Documents and Settings\선도원\My Documents\수행사업\2003_2007_대체RDF발전\RDF사진그림\20060424_동명곡성\발전소(060424)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657600"/>
            <a:ext cx="3660775" cy="274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2" name="Picture 4" descr="C:\Documents and Settings\선도원\My Documents\수행사업\2003_2007_대체RDF발전\RDF사진그림\20060426_동명곡성(기현공사현장)\P101004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38200"/>
            <a:ext cx="3670300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5" descr="C:\Documents and Settings\선도원\My Documents\수행사업\2003_2007_대체RDF발전\RDF사진그림\20060426_동명곡성(기현공사현장)\P101004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838200"/>
            <a:ext cx="3670300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4" name="Picture 6" descr="C:\Documents and Settings\선도원\My Documents\수행사업\2003_2007_대체RDF발전\RDF사진그림\20060426_동명곡성(기현공사현장)\P101004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657600"/>
            <a:ext cx="3670300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Combustor bottom</a:t>
            </a:r>
            <a:endParaRPr lang="ko-KR" altLang="en-US" smtClean="0"/>
          </a:p>
        </p:txBody>
      </p:sp>
      <p:pic>
        <p:nvPicPr>
          <p:cNvPr id="7171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014538"/>
            <a:ext cx="4248150" cy="318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2014538"/>
            <a:ext cx="4249737" cy="318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Combustor drain</a:t>
            </a:r>
            <a:endParaRPr lang="ko-KR" altLang="en-US" smtClean="0"/>
          </a:p>
        </p:txBody>
      </p:sp>
      <p:pic>
        <p:nvPicPr>
          <p:cNvPr id="38915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7713"/>
            <a:ext cx="4284663" cy="321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017713"/>
            <a:ext cx="4283075" cy="321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Combustor</a:t>
            </a:r>
            <a:r>
              <a:rPr lang="ko-KR" altLang="en-US" smtClean="0"/>
              <a:t> </a:t>
            </a:r>
            <a:r>
              <a:rPr lang="en-US" altLang="ko-KR" smtClean="0"/>
              <a:t>&amp; Buck stay</a:t>
            </a:r>
            <a:endParaRPr lang="ko-KR" altLang="en-US" smtClean="0"/>
          </a:p>
        </p:txBody>
      </p:sp>
      <p:pic>
        <p:nvPicPr>
          <p:cNvPr id="39939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989138"/>
            <a:ext cx="3273425" cy="436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492375"/>
            <a:ext cx="3960813" cy="297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Buck</a:t>
            </a:r>
            <a:r>
              <a:rPr lang="ko-KR" altLang="en-US" smtClean="0"/>
              <a:t> </a:t>
            </a:r>
            <a:r>
              <a:rPr lang="en-US" altLang="ko-KR" smtClean="0"/>
              <a:t>stay</a:t>
            </a:r>
            <a:endParaRPr lang="ko-KR" altLang="en-US" smtClean="0"/>
          </a:p>
        </p:txBody>
      </p:sp>
      <p:pic>
        <p:nvPicPr>
          <p:cNvPr id="4096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1989138"/>
            <a:ext cx="4219575" cy="316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989138"/>
            <a:ext cx="4221163" cy="316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Loop seal</a:t>
            </a:r>
            <a:endParaRPr lang="ko-KR" altLang="en-US" smtClean="0"/>
          </a:p>
        </p:txBody>
      </p:sp>
      <p:pic>
        <p:nvPicPr>
          <p:cNvPr id="41987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995488"/>
            <a:ext cx="4273550" cy="320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0" y="2006600"/>
            <a:ext cx="4256088" cy="319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Feed hopper</a:t>
            </a:r>
            <a:endParaRPr lang="ko-KR" altLang="en-US" smtClean="0"/>
          </a:p>
        </p:txBody>
      </p:sp>
      <p:pic>
        <p:nvPicPr>
          <p:cNvPr id="43011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268413"/>
            <a:ext cx="3579812" cy="477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1268413"/>
            <a:ext cx="3544887" cy="472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Condensate tank</a:t>
            </a:r>
            <a:endParaRPr lang="ko-KR" altLang="en-US" smtClean="0"/>
          </a:p>
        </p:txBody>
      </p:sp>
      <p:pic>
        <p:nvPicPr>
          <p:cNvPr id="44035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72" r="20662"/>
          <a:stretch>
            <a:fillRect/>
          </a:stretch>
        </p:blipFill>
        <p:spPr bwMode="auto">
          <a:xfrm>
            <a:off x="684213" y="2276475"/>
            <a:ext cx="4713287" cy="340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6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6" t="13326" r="7040" b="20169"/>
          <a:stretch>
            <a:fillRect/>
          </a:stretch>
        </p:blipFill>
        <p:spPr bwMode="auto">
          <a:xfrm>
            <a:off x="4140200" y="2492375"/>
            <a:ext cx="4481513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Feed</a:t>
            </a:r>
            <a:r>
              <a:rPr lang="ko-KR" altLang="en-US" smtClean="0"/>
              <a:t> </a:t>
            </a:r>
            <a:r>
              <a:rPr lang="en-US" altLang="ko-KR" smtClean="0"/>
              <a:t>water</a:t>
            </a:r>
            <a:endParaRPr lang="ko-KR" altLang="en-US" smtClean="0"/>
          </a:p>
        </p:txBody>
      </p:sp>
      <p:pic>
        <p:nvPicPr>
          <p:cNvPr id="45059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1989138"/>
            <a:ext cx="4140200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15" descr="탈기기급수펌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985963"/>
            <a:ext cx="4133850" cy="309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TextBox 1"/>
          <p:cNvSpPr txBox="1">
            <a:spLocks noChangeArrowheads="1"/>
          </p:cNvSpPr>
          <p:nvPr/>
        </p:nvSpPr>
        <p:spPr bwMode="auto">
          <a:xfrm>
            <a:off x="1258888" y="5373688"/>
            <a:ext cx="2070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/>
              <a:t>De-aerator pump</a:t>
            </a:r>
            <a:endParaRPr lang="ko-KR" altLang="en-US"/>
          </a:p>
        </p:txBody>
      </p:sp>
      <p:sp>
        <p:nvSpPr>
          <p:cNvPr id="45062" name="TextBox 2"/>
          <p:cNvSpPr txBox="1">
            <a:spLocks noChangeArrowheads="1"/>
          </p:cNvSpPr>
          <p:nvPr/>
        </p:nvSpPr>
        <p:spPr bwMode="auto">
          <a:xfrm>
            <a:off x="6011863" y="5445125"/>
            <a:ext cx="20716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/>
              <a:t>Feed water pump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보일러 수압 테스트</a:t>
            </a:r>
          </a:p>
        </p:txBody>
      </p:sp>
      <p:pic>
        <p:nvPicPr>
          <p:cNvPr id="46083" name="Picture 3" descr="C:\Documents and Settings\선도원\My Documents\수행사업\2003_2007_대체RDF발전\RDF사진그림\20050604_압력Test\P101039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57400"/>
            <a:ext cx="4038600" cy="302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4" name="Picture 4" descr="C:\Documents and Settings\선도원\My Documents\수행사업\2003_2007_대체RDF발전\RDF사진그림\20050604_압력Test\P101039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55813"/>
            <a:ext cx="4038600" cy="302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5" name="Text Box 5"/>
          <p:cNvSpPr txBox="1">
            <a:spLocks noChangeArrowheads="1"/>
          </p:cNvSpPr>
          <p:nvPr/>
        </p:nvSpPr>
        <p:spPr bwMode="auto">
          <a:xfrm>
            <a:off x="7010400" y="5257800"/>
            <a:ext cx="1555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/>
              <a:t>2005.06.04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15888"/>
            <a:ext cx="82296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sz="320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CFBC Demonstration plant for RDF</a:t>
            </a:r>
          </a:p>
        </p:txBody>
      </p:sp>
      <p:pic>
        <p:nvPicPr>
          <p:cNvPr id="333827" name="Picture 3" descr="발전소(060424)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14400"/>
            <a:ext cx="73152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3828" name="Picture 4" descr="P10006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14400"/>
            <a:ext cx="7345363" cy="550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3829" name="Picture 5" descr="열병합발전소(0517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14400"/>
            <a:ext cx="7359650" cy="551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3830" name="Picture 6" descr="Stitched_00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838200"/>
            <a:ext cx="7391400" cy="543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3831" name="Picture 7" descr="P101033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836613"/>
            <a:ext cx="7416800" cy="556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3832" name="Rectangle 8"/>
          <p:cNvSpPr>
            <a:spLocks noChangeArrowheads="1"/>
          </p:cNvSpPr>
          <p:nvPr/>
        </p:nvSpPr>
        <p:spPr bwMode="auto">
          <a:xfrm>
            <a:off x="1116013" y="981075"/>
            <a:ext cx="4681537" cy="532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65000"/>
              <a:buFont typeface="Wingdings 2" pitchFamily="18" charset="2"/>
              <a:buBlip>
                <a:blip r:embed="rId7"/>
              </a:buBlip>
              <a:defRPr/>
            </a:pPr>
            <a:r>
              <a:rPr lang="en-US" altLang="ko-KR" sz="2600" b="1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굴림" pitchFamily="50" charset="-127"/>
                <a:ea typeface="굴림" pitchFamily="50" charset="-127"/>
              </a:rPr>
              <a:t>Fuels: RDF1000kg/hr 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65000"/>
              <a:buFont typeface="Wingdings 2" pitchFamily="18" charset="2"/>
              <a:buBlip>
                <a:blip r:embed="rId7"/>
              </a:buBlip>
              <a:defRPr/>
            </a:pPr>
            <a:r>
              <a:rPr lang="en-US" altLang="ko-KR" sz="2600" b="1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굴림" pitchFamily="50" charset="-127"/>
                <a:ea typeface="굴림" pitchFamily="50" charset="-127"/>
              </a:rPr>
              <a:t>Steam temp.: 450C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65000"/>
              <a:buFont typeface="Wingdings 2" pitchFamily="18" charset="2"/>
              <a:buBlip>
                <a:blip r:embed="rId7"/>
              </a:buBlip>
              <a:defRPr/>
            </a:pPr>
            <a:r>
              <a:rPr lang="en-US" altLang="ko-KR" sz="2600" b="1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굴림" pitchFamily="50" charset="-127"/>
                <a:ea typeface="굴림" pitchFamily="50" charset="-127"/>
              </a:rPr>
              <a:t>Pressure: 38 atm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65000"/>
              <a:buFont typeface="Wingdings 2" pitchFamily="18" charset="2"/>
              <a:buBlip>
                <a:blip r:embed="rId7"/>
              </a:buBlip>
              <a:defRPr/>
            </a:pPr>
            <a:r>
              <a:rPr lang="en-US" altLang="ko-KR" sz="2600" b="1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굴림" pitchFamily="50" charset="-127"/>
                <a:ea typeface="굴림" pitchFamily="50" charset="-127"/>
              </a:rPr>
              <a:t>Emissions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65000"/>
              <a:buFontTx/>
              <a:buChar char="-"/>
              <a:defRPr/>
            </a:pPr>
            <a:r>
              <a:rPr lang="en-US" altLang="ko-KR" sz="2600" b="1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굴림" pitchFamily="50" charset="-127"/>
                <a:ea typeface="굴림" pitchFamily="50" charset="-127"/>
              </a:rPr>
              <a:t>CO: 200(12)ppm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65000"/>
              <a:buFontTx/>
              <a:buChar char="-"/>
              <a:defRPr/>
            </a:pPr>
            <a:r>
              <a:rPr lang="en-US" altLang="ko-KR" sz="2600" b="1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굴림" pitchFamily="50" charset="-127"/>
                <a:ea typeface="굴림" pitchFamily="50" charset="-127"/>
              </a:rPr>
              <a:t>HCl: 20(12)ppm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65000"/>
              <a:buFontTx/>
              <a:buChar char="-"/>
              <a:defRPr/>
            </a:pPr>
            <a:r>
              <a:rPr lang="en-US" altLang="ko-KR" sz="2600" b="1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굴림" pitchFamily="50" charset="-127"/>
                <a:ea typeface="굴림" pitchFamily="50" charset="-127"/>
              </a:rPr>
              <a:t>SO</a:t>
            </a:r>
            <a:r>
              <a:rPr lang="en-US" altLang="ko-KR" sz="1600" b="1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굴림" pitchFamily="50" charset="-127"/>
                <a:ea typeface="굴림" pitchFamily="50" charset="-127"/>
              </a:rPr>
              <a:t>2</a:t>
            </a:r>
            <a:r>
              <a:rPr lang="en-US" altLang="ko-KR" sz="2600" b="1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굴림" pitchFamily="50" charset="-127"/>
                <a:ea typeface="굴림" pitchFamily="50" charset="-127"/>
              </a:rPr>
              <a:t>: 30(12)ppm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65000"/>
              <a:buFontTx/>
              <a:buChar char="-"/>
              <a:defRPr/>
            </a:pPr>
            <a:r>
              <a:rPr lang="en-US" altLang="ko-KR" sz="2600" b="1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굴림" pitchFamily="50" charset="-127"/>
                <a:ea typeface="굴림" pitchFamily="50" charset="-127"/>
              </a:rPr>
              <a:t>NOx: 70(12)ppm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65000"/>
              <a:buFontTx/>
              <a:buChar char="-"/>
              <a:defRPr/>
            </a:pPr>
            <a:r>
              <a:rPr lang="en-US" altLang="ko-KR" sz="2600" b="1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굴림" pitchFamily="50" charset="-127"/>
                <a:ea typeface="굴림" pitchFamily="50" charset="-127"/>
              </a:rPr>
              <a:t>Dust: 20(12)mg/Sm</a:t>
            </a:r>
            <a:r>
              <a:rPr lang="en-US" altLang="ko-KR" sz="2300" b="1">
                <a:solidFill>
                  <a:srgbClr val="FFFFCC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DD"/>
                    </a:outerShdw>
                  </a:cont>
                  <a:cont type="tree" name="">
                    <a:effect ref="fillLine"/>
                    <a:outerShdw dist="38100" dir="2700000" algn="tl">
                      <a:srgbClr val="99987A"/>
                    </a:outerShdw>
                  </a:cont>
                  <a:effect ref="fillLine"/>
                </a:effectDag>
                <a:latin typeface="굴림" pitchFamily="50" charset="-127"/>
                <a:ea typeface="굴림" pitchFamily="50" charset="-127"/>
              </a:rPr>
              <a:t>3</a:t>
            </a:r>
            <a:r>
              <a:rPr lang="en-US" altLang="ko-KR" sz="2300">
                <a:solidFill>
                  <a:srgbClr val="FFFF00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en-US" altLang="ko-KR" sz="2600">
                <a:solidFill>
                  <a:srgbClr val="FFFF00"/>
                </a:solidFill>
                <a:latin typeface="굴림" pitchFamily="50" charset="-127"/>
                <a:ea typeface="굴림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0459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38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38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3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38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38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3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38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38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3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38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38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38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338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83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839200" cy="1143000"/>
          </a:xfrm>
          <a:solidFill>
            <a:srgbClr val="00FFFF"/>
          </a:solidFill>
        </p:spPr>
        <p:txBody>
          <a:bodyPr/>
          <a:lstStyle/>
          <a:p>
            <a:r>
              <a:rPr lang="en-US" altLang="ko-KR" smtClean="0"/>
              <a:t>RDF</a:t>
            </a:r>
            <a:r>
              <a:rPr lang="ko-KR" altLang="en-US" smtClean="0"/>
              <a:t>연소 순환 유동층 플랜트사양 </a:t>
            </a:r>
          </a:p>
        </p:txBody>
      </p:sp>
      <p:graphicFrame>
        <p:nvGraphicFramePr>
          <p:cNvPr id="47107" name="Object 3"/>
          <p:cNvGraphicFramePr>
            <a:graphicFrameLocks noGrp="1" noChangeAspect="1"/>
          </p:cNvGraphicFramePr>
          <p:nvPr>
            <p:ph sz="half" idx="1"/>
          </p:nvPr>
        </p:nvGraphicFramePr>
        <p:xfrm>
          <a:off x="228600" y="1447800"/>
          <a:ext cx="3887788" cy="4821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9" name="Photo Editor 사진" r:id="rId3" imgW="9209524" imgH="11422069" progId="MSPhotoEd.3">
                  <p:embed/>
                </p:oleObj>
              </mc:Choice>
              <mc:Fallback>
                <p:oleObj name="Photo Editor 사진" r:id="rId3" imgW="9209524" imgH="11422069" progId="MSPhotoEd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447800"/>
                        <a:ext cx="3887788" cy="4821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08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191000" y="1412875"/>
            <a:ext cx="4773613" cy="4857750"/>
          </a:xfrm>
          <a:solidFill>
            <a:srgbClr val="FFFF99"/>
          </a:solidFill>
        </p:spPr>
        <p:txBody>
          <a:bodyPr/>
          <a:lstStyle/>
          <a:p>
            <a:pPr marL="482600" indent="-482600"/>
            <a:r>
              <a:rPr lang="ko-KR" altLang="en-US" sz="2400" dirty="0" smtClean="0"/>
              <a:t>연료사용</a:t>
            </a:r>
            <a:r>
              <a:rPr lang="en-US" altLang="ko-KR" sz="2400" smtClean="0"/>
              <a:t>:RDF1000kg/</a:t>
            </a:r>
            <a:r>
              <a:rPr lang="en-US" altLang="ko-KR" sz="2400" dirty="0" err="1" smtClean="0"/>
              <a:t>hr</a:t>
            </a:r>
            <a:r>
              <a:rPr lang="en-US" altLang="ko-KR" sz="2400" dirty="0" smtClean="0"/>
              <a:t> </a:t>
            </a:r>
          </a:p>
          <a:p>
            <a:pPr marL="482600" indent="-482600"/>
            <a:r>
              <a:rPr lang="ko-KR" altLang="en-US" sz="2400" dirty="0" smtClean="0"/>
              <a:t>증기온도</a:t>
            </a:r>
            <a:r>
              <a:rPr lang="en-US" altLang="ko-KR" sz="2400" dirty="0" smtClean="0"/>
              <a:t>: 450</a:t>
            </a:r>
            <a:r>
              <a:rPr lang="ko-KR" altLang="en-US" sz="2400" dirty="0" smtClean="0"/>
              <a:t>도</a:t>
            </a:r>
          </a:p>
          <a:p>
            <a:pPr marL="482600" indent="-482600"/>
            <a:r>
              <a:rPr lang="ko-KR" altLang="en-US" sz="2400" dirty="0" smtClean="0"/>
              <a:t>증기압력</a:t>
            </a:r>
            <a:r>
              <a:rPr lang="en-US" altLang="ko-KR" sz="2400" dirty="0" smtClean="0"/>
              <a:t>: 38 </a:t>
            </a:r>
            <a:r>
              <a:rPr lang="en-US" altLang="ko-KR" sz="2400" dirty="0" err="1" smtClean="0"/>
              <a:t>atm</a:t>
            </a:r>
            <a:endParaRPr lang="en-US" altLang="ko-KR" sz="2400" dirty="0" smtClean="0"/>
          </a:p>
          <a:p>
            <a:pPr marL="482600" indent="-482600"/>
            <a:r>
              <a:rPr lang="ko-KR" altLang="en-US" sz="2400" dirty="0" smtClean="0"/>
              <a:t>정상조업일수</a:t>
            </a:r>
            <a:r>
              <a:rPr lang="en-US" altLang="ko-KR" sz="2400" dirty="0" smtClean="0"/>
              <a:t>: 7,000</a:t>
            </a:r>
            <a:r>
              <a:rPr lang="ko-KR" altLang="en-US" sz="2400" dirty="0" smtClean="0"/>
              <a:t>시간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연</a:t>
            </a:r>
          </a:p>
          <a:p>
            <a:pPr marL="482600" indent="-482600"/>
            <a:r>
              <a:rPr lang="ko-KR" altLang="en-US" sz="2400" dirty="0" smtClean="0"/>
              <a:t>오염물질 배출기준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조정예상</a:t>
            </a:r>
            <a:r>
              <a:rPr lang="en-US" altLang="ko-KR" sz="2400" dirty="0" smtClean="0"/>
              <a:t>)</a:t>
            </a:r>
          </a:p>
          <a:p>
            <a:pPr marL="482600" indent="-482600">
              <a:buFontTx/>
              <a:buChar char="-"/>
            </a:pPr>
            <a:r>
              <a:rPr lang="en-US" altLang="ko-KR" sz="2400" dirty="0" smtClean="0"/>
              <a:t>CO: 300(12)ppm</a:t>
            </a:r>
          </a:p>
          <a:p>
            <a:pPr marL="482600" indent="-482600">
              <a:buFontTx/>
              <a:buChar char="-"/>
            </a:pPr>
            <a:r>
              <a:rPr lang="en-US" altLang="ko-KR" sz="2400" dirty="0" err="1" smtClean="0"/>
              <a:t>HCl</a:t>
            </a:r>
            <a:r>
              <a:rPr lang="en-US" altLang="ko-KR" sz="2400" dirty="0" smtClean="0"/>
              <a:t>: 6ppm</a:t>
            </a:r>
          </a:p>
          <a:p>
            <a:pPr marL="482600" indent="-482600">
              <a:buFontTx/>
              <a:buChar char="-"/>
            </a:pPr>
            <a:r>
              <a:rPr lang="en-US" altLang="ko-KR" sz="2400" dirty="0" smtClean="0"/>
              <a:t>SO</a:t>
            </a:r>
            <a:r>
              <a:rPr lang="en-US" altLang="ko-KR" sz="1500" dirty="0" smtClean="0"/>
              <a:t>2</a:t>
            </a:r>
            <a:r>
              <a:rPr lang="en-US" altLang="ko-KR" sz="2400" dirty="0" smtClean="0"/>
              <a:t>: 150(6)ppm</a:t>
            </a:r>
          </a:p>
          <a:p>
            <a:pPr marL="482600" indent="-482600">
              <a:buFontTx/>
              <a:buChar char="-"/>
            </a:pPr>
            <a:r>
              <a:rPr lang="en-US" altLang="ko-KR" sz="2400" dirty="0" smtClean="0"/>
              <a:t>NOx: 150(6)ppm</a:t>
            </a:r>
          </a:p>
          <a:p>
            <a:pPr marL="482600" indent="-482600">
              <a:buFontTx/>
              <a:buChar char="-"/>
            </a:pPr>
            <a:r>
              <a:rPr lang="en-US" altLang="ko-KR" sz="2400" dirty="0" smtClean="0"/>
              <a:t>Dust: 100(4)mg/Sm</a:t>
            </a:r>
            <a:r>
              <a:rPr lang="en-US" altLang="ko-KR" sz="2200" dirty="0" smtClean="0"/>
              <a:t>3 </a:t>
            </a:r>
            <a:r>
              <a:rPr lang="en-US" altLang="ko-KR" sz="2400" dirty="0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Combustor castable</a:t>
            </a:r>
            <a:endParaRPr lang="ko-KR" altLang="en-US" smtClean="0"/>
          </a:p>
        </p:txBody>
      </p:sp>
      <p:pic>
        <p:nvPicPr>
          <p:cNvPr id="819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225" y="2000250"/>
            <a:ext cx="4291013" cy="321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000250"/>
            <a:ext cx="4292600" cy="321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WordArt 2"/>
          <p:cNvSpPr>
            <a:spLocks noChangeArrowheads="1" noChangeShapeType="1" noTextEdit="1"/>
          </p:cNvSpPr>
          <p:nvPr/>
        </p:nvSpPr>
        <p:spPr bwMode="auto">
          <a:xfrm>
            <a:off x="1600200" y="2554288"/>
            <a:ext cx="6324600" cy="1484312"/>
          </a:xfrm>
          <a:prstGeom prst="rect">
            <a:avLst/>
          </a:prstGeom>
        </p:spPr>
        <p:txBody>
          <a:bodyPr wrap="none" fromWordArt="1">
            <a:prstTxWarp prst="textFadeUp">
              <a:avLst>
                <a:gd name="adj" fmla="val 9991"/>
              </a:avLst>
            </a:prstTxWarp>
          </a:bodyPr>
          <a:lstStyle/>
          <a:p>
            <a:pPr algn="ctr">
              <a:defRPr/>
            </a:pPr>
            <a:r>
              <a:rPr lang="ko-KR" altLang="en-US" sz="4000" kern="10" dirty="0" smtClean="0">
                <a:ln w="12700">
                  <a:solidFill>
                    <a:srgbClr val="B2B2B2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520402"/>
                    </a:gs>
                    <a:gs pos="100000">
                      <a:srgbClr val="FFCC00"/>
                    </a:gs>
                  </a:gsLst>
                  <a:lin ang="5400000" scaled="1"/>
                </a:gra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돋움"/>
                <a:ea typeface="돋움"/>
              </a:rPr>
              <a:t>감사합니다</a:t>
            </a:r>
            <a:r>
              <a:rPr lang="en-US" altLang="ko-KR" sz="4000" kern="10" dirty="0">
                <a:ln w="12700">
                  <a:solidFill>
                    <a:srgbClr val="B2B2B2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520402"/>
                    </a:gs>
                    <a:gs pos="100000">
                      <a:srgbClr val="FFCC00"/>
                    </a:gs>
                  </a:gsLst>
                  <a:lin ang="5400000" scaled="1"/>
                </a:gra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돋움"/>
                <a:ea typeface="돋움"/>
              </a:rPr>
              <a:t>.</a:t>
            </a:r>
            <a:endParaRPr lang="ko-KR" altLang="en-US" sz="4000" kern="10" dirty="0">
              <a:ln w="12700">
                <a:solidFill>
                  <a:srgbClr val="B2B2B2"/>
                </a:solidFill>
                <a:round/>
                <a:headEnd/>
                <a:tailEnd/>
              </a:ln>
              <a:gradFill rotWithShape="0">
                <a:gsLst>
                  <a:gs pos="0">
                    <a:srgbClr val="520402"/>
                  </a:gs>
                  <a:gs pos="100000">
                    <a:srgbClr val="FFCC00"/>
                  </a:gs>
                </a:gsLst>
                <a:lin ang="5400000" scaled="1"/>
              </a:gradFill>
              <a:effectLst>
                <a:outerShdw dist="35921" dir="2700000" sy="50000" rotWithShape="0">
                  <a:srgbClr val="875B0D">
                    <a:alpha val="70000"/>
                  </a:srgbClr>
                </a:outerShdw>
              </a:effectLst>
              <a:latin typeface="돋움"/>
              <a:ea typeface="돋움"/>
            </a:endParaRPr>
          </a:p>
        </p:txBody>
      </p:sp>
    </p:spTree>
    <p:extLst>
      <p:ext uri="{BB962C8B-B14F-4D97-AF65-F5344CB8AC3E}">
        <p14:creationId xmlns:p14="http://schemas.microsoft.com/office/powerpoint/2010/main" val="2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6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Water wall</a:t>
            </a:r>
            <a:endParaRPr lang="ko-KR" altLang="en-US" smtClean="0"/>
          </a:p>
        </p:txBody>
      </p:sp>
      <p:pic>
        <p:nvPicPr>
          <p:cNvPr id="9219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989138"/>
            <a:ext cx="4321175" cy="324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89138"/>
            <a:ext cx="4356100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Cyclone</a:t>
            </a:r>
            <a:endParaRPr lang="ko-KR" altLang="en-US" smtClean="0"/>
          </a:p>
        </p:txBody>
      </p:sp>
      <p:pic>
        <p:nvPicPr>
          <p:cNvPr id="10243" name="내용 개체 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388" y="2019300"/>
            <a:ext cx="4224337" cy="3167063"/>
          </a:xfrm>
        </p:spPr>
      </p:pic>
      <p:pic>
        <p:nvPicPr>
          <p:cNvPr id="10244" name="Picture 5" descr="C:\Documents and Settings\선도원\My Documents\수행사업\2003_2007_대체RDF발전\RDF사진그림\20050429_동명곡성\P100006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89138"/>
            <a:ext cx="4248150" cy="318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Cyclone</a:t>
            </a:r>
            <a:endParaRPr lang="ko-KR" altLang="en-US" smtClean="0"/>
          </a:p>
        </p:txBody>
      </p:sp>
      <p:pic>
        <p:nvPicPr>
          <p:cNvPr id="11267" name="Picture 5" descr="C:\Documents and Settings\선도원\My Documents\수행사업\2003_2007_대체RDF발전\RDF사진그림\20050429_동명곡성\P10000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86000"/>
            <a:ext cx="35052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Text Box 6"/>
          <p:cNvSpPr txBox="1">
            <a:spLocks noChangeArrowheads="1"/>
          </p:cNvSpPr>
          <p:nvPr/>
        </p:nvSpPr>
        <p:spPr bwMode="auto">
          <a:xfrm>
            <a:off x="1295400" y="5181600"/>
            <a:ext cx="1663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/>
              <a:t>Hot cyclone</a:t>
            </a:r>
          </a:p>
        </p:txBody>
      </p:sp>
      <p:pic>
        <p:nvPicPr>
          <p:cNvPr id="11269" name="Picture 9" descr="C:\Documents and Settings\선도원\My Documents\수행사업\2003_2007_대체RDF발전\RDF사진그림\20050429_동명곡성\P100005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057400"/>
            <a:ext cx="3886200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0" name="Text Box 10"/>
          <p:cNvSpPr txBox="1">
            <a:spLocks noChangeArrowheads="1"/>
          </p:cNvSpPr>
          <p:nvPr/>
        </p:nvSpPr>
        <p:spPr bwMode="auto">
          <a:xfrm>
            <a:off x="5486400" y="5105400"/>
            <a:ext cx="1730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/>
              <a:t>Cyclone exit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칠보 비녀">
  <a:themeElements>
    <a:clrScheme name="">
      <a:dk1>
        <a:srgbClr val="000000"/>
      </a:dk1>
      <a:lt1>
        <a:srgbClr val="FFFFFF"/>
      </a:lt1>
      <a:dk2>
        <a:srgbClr val="374420"/>
      </a:dk2>
      <a:lt2>
        <a:srgbClr val="D4DCC6"/>
      </a:lt2>
      <a:accent1>
        <a:srgbClr val="798547"/>
      </a:accent1>
      <a:accent2>
        <a:srgbClr val="B6D29A"/>
      </a:accent2>
      <a:accent3>
        <a:srgbClr val="FFFFFF"/>
      </a:accent3>
      <a:accent4>
        <a:srgbClr val="000000"/>
      </a:accent4>
      <a:accent5>
        <a:srgbClr val="BEC2B1"/>
      </a:accent5>
      <a:accent6>
        <a:srgbClr val="A5BE8B"/>
      </a:accent6>
      <a:hlink>
        <a:srgbClr val="A3C670"/>
      </a:hlink>
      <a:folHlink>
        <a:srgbClr val="B2B2B2"/>
      </a:folHlink>
    </a:clrScheme>
    <a:fontScheme name="칠보 비녀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칠보 비녀 1">
        <a:dk1>
          <a:srgbClr val="000000"/>
        </a:dk1>
        <a:lt1>
          <a:srgbClr val="FFFFFF"/>
        </a:lt1>
        <a:dk2>
          <a:srgbClr val="374420"/>
        </a:dk2>
        <a:lt2>
          <a:srgbClr val="D4DCC6"/>
        </a:lt2>
        <a:accent1>
          <a:srgbClr val="88954F"/>
        </a:accent1>
        <a:accent2>
          <a:srgbClr val="B6D29A"/>
        </a:accent2>
        <a:accent3>
          <a:srgbClr val="FFFFFF"/>
        </a:accent3>
        <a:accent4>
          <a:srgbClr val="000000"/>
        </a:accent4>
        <a:accent5>
          <a:srgbClr val="C3C8B2"/>
        </a:accent5>
        <a:accent6>
          <a:srgbClr val="A5BE8B"/>
        </a:accent6>
        <a:hlink>
          <a:srgbClr val="8DB84E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칠보 비녀 2">
        <a:dk1>
          <a:srgbClr val="000000"/>
        </a:dk1>
        <a:lt1>
          <a:srgbClr val="FFFFFF"/>
        </a:lt1>
        <a:dk2>
          <a:srgbClr val="006666"/>
        </a:dk2>
        <a:lt2>
          <a:srgbClr val="C0C0C0"/>
        </a:lt2>
        <a:accent1>
          <a:srgbClr val="2AAA9E"/>
        </a:accent1>
        <a:accent2>
          <a:srgbClr val="AFDBCA"/>
        </a:accent2>
        <a:accent3>
          <a:srgbClr val="FFFFFF"/>
        </a:accent3>
        <a:accent4>
          <a:srgbClr val="000000"/>
        </a:accent4>
        <a:accent5>
          <a:srgbClr val="ACD2CC"/>
        </a:accent5>
        <a:accent6>
          <a:srgbClr val="9EC6B7"/>
        </a:accent6>
        <a:hlink>
          <a:srgbClr val="4896A8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칠보 비녀 3">
        <a:dk1>
          <a:srgbClr val="000000"/>
        </a:dk1>
        <a:lt1>
          <a:srgbClr val="FFFFFF"/>
        </a:lt1>
        <a:dk2>
          <a:srgbClr val="663300"/>
        </a:dk2>
        <a:lt2>
          <a:srgbClr val="E0DAD0"/>
        </a:lt2>
        <a:accent1>
          <a:srgbClr val="B07D38"/>
        </a:accent1>
        <a:accent2>
          <a:srgbClr val="DCC596"/>
        </a:accent2>
        <a:accent3>
          <a:srgbClr val="FFFFFF"/>
        </a:accent3>
        <a:accent4>
          <a:srgbClr val="000000"/>
        </a:accent4>
        <a:accent5>
          <a:srgbClr val="D4BFAE"/>
        </a:accent5>
        <a:accent6>
          <a:srgbClr val="C7B287"/>
        </a:accent6>
        <a:hlink>
          <a:srgbClr val="E49B3A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칠보 비녀 4">
        <a:dk1>
          <a:srgbClr val="000000"/>
        </a:dk1>
        <a:lt1>
          <a:srgbClr val="FFFFFF"/>
        </a:lt1>
        <a:dk2>
          <a:srgbClr val="553498"/>
        </a:dk2>
        <a:lt2>
          <a:srgbClr val="DDDDDD"/>
        </a:lt2>
        <a:accent1>
          <a:srgbClr val="7793ED"/>
        </a:accent1>
        <a:accent2>
          <a:srgbClr val="A8C6F2"/>
        </a:accent2>
        <a:accent3>
          <a:srgbClr val="FFFFFF"/>
        </a:accent3>
        <a:accent4>
          <a:srgbClr val="000000"/>
        </a:accent4>
        <a:accent5>
          <a:srgbClr val="BDC8F4"/>
        </a:accent5>
        <a:accent6>
          <a:srgbClr val="98B3DB"/>
        </a:accent6>
        <a:hlink>
          <a:srgbClr val="8B6DCF"/>
        </a:hlink>
        <a:folHlink>
          <a:srgbClr val="C9C0D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칠보 비녀 5">
        <a:dk1>
          <a:srgbClr val="000000"/>
        </a:dk1>
        <a:lt1>
          <a:srgbClr val="FFFFFF"/>
        </a:lt1>
        <a:dk2>
          <a:srgbClr val="474103"/>
        </a:dk2>
        <a:lt2>
          <a:srgbClr val="C5C0B5"/>
        </a:lt2>
        <a:accent1>
          <a:srgbClr val="BAB73E"/>
        </a:accent1>
        <a:accent2>
          <a:srgbClr val="C7CE82"/>
        </a:accent2>
        <a:accent3>
          <a:srgbClr val="FFFFFF"/>
        </a:accent3>
        <a:accent4>
          <a:srgbClr val="000000"/>
        </a:accent4>
        <a:accent5>
          <a:srgbClr val="D9D8AF"/>
        </a:accent5>
        <a:accent6>
          <a:srgbClr val="B4BA75"/>
        </a:accent6>
        <a:hlink>
          <a:srgbClr val="9B7A45"/>
        </a:hlink>
        <a:folHlink>
          <a:srgbClr val="77766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칠보 비녀 6">
        <a:dk1>
          <a:srgbClr val="000000"/>
        </a:dk1>
        <a:lt1>
          <a:srgbClr val="FFFFFF"/>
        </a:lt1>
        <a:dk2>
          <a:srgbClr val="292929"/>
        </a:dk2>
        <a:lt2>
          <a:srgbClr val="DDDDDD"/>
        </a:lt2>
        <a:accent1>
          <a:srgbClr val="5F5F5F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B6B6B6"/>
        </a:accent5>
        <a:accent6>
          <a:srgbClr val="AEAEAE"/>
        </a:accent6>
        <a:hlink>
          <a:srgbClr val="999999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칠보 비녀</Template>
  <TotalTime>4025</TotalTime>
  <Words>1031</Words>
  <Application>Microsoft Office PowerPoint</Application>
  <PresentationFormat>화면 슬라이드 쇼(4:3)</PresentationFormat>
  <Paragraphs>515</Paragraphs>
  <Slides>60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72" baseType="lpstr">
      <vt:lpstr>HY견고딕</vt:lpstr>
      <vt:lpstr>HY견명조</vt:lpstr>
      <vt:lpstr>굴림</vt:lpstr>
      <vt:lpstr>돋움</vt:lpstr>
      <vt:lpstr>돋움체</vt:lpstr>
      <vt:lpstr>맑은 고딕</vt:lpstr>
      <vt:lpstr>Arial</vt:lpstr>
      <vt:lpstr>Times New Roman</vt:lpstr>
      <vt:lpstr>Wingdings</vt:lpstr>
      <vt:lpstr>Wingdings 2</vt:lpstr>
      <vt:lpstr>칠보 비녀</vt:lpstr>
      <vt:lpstr>Photo Editor 사진</vt:lpstr>
      <vt:lpstr>Construction</vt:lpstr>
      <vt:lpstr>Boiler Parts</vt:lpstr>
      <vt:lpstr>Air box</vt:lpstr>
      <vt:lpstr>Air box &amp; Distributor</vt:lpstr>
      <vt:lpstr>Combustor bottom</vt:lpstr>
      <vt:lpstr>Combustor castable</vt:lpstr>
      <vt:lpstr>Water wall</vt:lpstr>
      <vt:lpstr>Cyclone</vt:lpstr>
      <vt:lpstr>Cyclone</vt:lpstr>
      <vt:lpstr>배관자재</vt:lpstr>
      <vt:lpstr>Convection bank wall</vt:lpstr>
      <vt:lpstr>Air heater</vt:lpstr>
      <vt:lpstr>Bucket elevator</vt:lpstr>
      <vt:lpstr>Bin</vt:lpstr>
      <vt:lpstr>Ca(OH)2 &amp; A/C bin</vt:lpstr>
      <vt:lpstr>Absorption chamber</vt:lpstr>
      <vt:lpstr>Bag filter bottom</vt:lpstr>
      <vt:lpstr>Bag filter</vt:lpstr>
      <vt:lpstr>Stack</vt:lpstr>
      <vt:lpstr>Tanks</vt:lpstr>
      <vt:lpstr>Condenser</vt:lpstr>
      <vt:lpstr>Condenser &amp; Tank</vt:lpstr>
      <vt:lpstr>Control room</vt:lpstr>
      <vt:lpstr>Fans</vt:lpstr>
      <vt:lpstr>Duct burner (1)</vt:lpstr>
      <vt:lpstr>Duct burner (2)</vt:lpstr>
      <vt:lpstr>연소로 종류별 위치별 내화재 (한국내화제품)</vt:lpstr>
      <vt:lpstr>조선내화제품</vt:lpstr>
      <vt:lpstr>비정형케스타블(CRETO)</vt:lpstr>
      <vt:lpstr>비정형 케스타블(MOLDIT)</vt:lpstr>
      <vt:lpstr>PowerPoint 프레젠테이션</vt:lpstr>
      <vt:lpstr>정형(벽돌)케스타블(HX)</vt:lpstr>
      <vt:lpstr>Erection</vt:lpstr>
      <vt:lpstr>부지공사</vt:lpstr>
      <vt:lpstr>철골 공사</vt:lpstr>
      <vt:lpstr>철골공사</vt:lpstr>
      <vt:lpstr>철골공사</vt:lpstr>
      <vt:lpstr>PowerPoint 프레젠테이션</vt:lpstr>
      <vt:lpstr>PowerPoint 프레젠테이션</vt:lpstr>
      <vt:lpstr>현장 조립 작업</vt:lpstr>
      <vt:lpstr>현장 조립작업</vt:lpstr>
      <vt:lpstr>Combustor 현장 조립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현장 설치공사</vt:lpstr>
      <vt:lpstr>현장 설치공사</vt:lpstr>
      <vt:lpstr>Combustor drain</vt:lpstr>
      <vt:lpstr>Combustor &amp; Buck stay</vt:lpstr>
      <vt:lpstr>Buck stay</vt:lpstr>
      <vt:lpstr>Loop seal</vt:lpstr>
      <vt:lpstr>Feed hopper</vt:lpstr>
      <vt:lpstr>Condensate tank</vt:lpstr>
      <vt:lpstr>Feed water</vt:lpstr>
      <vt:lpstr>보일러 수압 테스트</vt:lpstr>
      <vt:lpstr>CFBC Demonstration plant for RDF</vt:lpstr>
      <vt:lpstr>RDF연소 순환 유동층 플랜트사양 </vt:lpstr>
      <vt:lpstr>PowerPoint 프레젠테이션</vt:lpstr>
    </vt:vector>
  </TitlesOfParts>
  <Company>유동층연구센터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and Operation Characteristics of Commercial Circulating Fluidized Bed Boiler in Korea</dc:title>
  <dc:creator>선도원</dc:creator>
  <cp:lastModifiedBy>DSHUN</cp:lastModifiedBy>
  <cp:revision>108</cp:revision>
  <cp:lastPrinted>2010-12-02T07:46:31Z</cp:lastPrinted>
  <dcterms:created xsi:type="dcterms:W3CDTF">2002-10-11T04:58:35Z</dcterms:created>
  <dcterms:modified xsi:type="dcterms:W3CDTF">2023-11-11T00:07:27Z</dcterms:modified>
</cp:coreProperties>
</file>